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</p:sldIdLst>
  <p:sldSz cx="512064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D9D8"/>
    <a:srgbClr val="FF0000"/>
    <a:srgbClr val="FF6A1A"/>
    <a:srgbClr val="098E42"/>
    <a:srgbClr val="60A7D2"/>
    <a:srgbClr val="FD8A69"/>
    <a:srgbClr val="4E6E6E"/>
    <a:srgbClr val="5A7D7D"/>
    <a:srgbClr val="7FAEAD"/>
    <a:srgbClr val="92C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574"/>
    <p:restoredTop sz="95859"/>
  </p:normalViewPr>
  <p:slideViewPr>
    <p:cSldViewPr snapToGrid="0">
      <p:cViewPr>
        <p:scale>
          <a:sx n="26" d="100"/>
          <a:sy n="26" d="100"/>
        </p:scale>
        <p:origin x="199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ardiacGPT\CardiacGPT%20paper\MIT%20MGB%20AI%20cures%202025\Clinician_Trust_Rating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D:\CardiacGPT\CardiacGPT%20paper\MIT%20MGB%20AI%20cures%202025\Clinician_Trust_Score_Distribu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Clinician trust ratings LLM via CardiacGPT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cap="all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 Trust Score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GPT-5</c:v>
                </c:pt>
                <c:pt idx="1">
                  <c:v>Claude  Sonnet 4</c:v>
                </c:pt>
                <c:pt idx="2">
                  <c:v>Claude  Opus 4.1</c:v>
                </c:pt>
                <c:pt idx="3">
                  <c:v>MedGemma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4.83</c:v>
                </c:pt>
                <c:pt idx="1">
                  <c:v>3.87</c:v>
                </c:pt>
                <c:pt idx="2">
                  <c:v>4.79</c:v>
                </c:pt>
                <c:pt idx="3">
                  <c:v>4.8499999999999996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44-E048-B9EA-30A56B7AB4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 Trust (%)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GPT-5</c:v>
                </c:pt>
                <c:pt idx="1">
                  <c:v>Claude  Sonnet 4</c:v>
                </c:pt>
                <c:pt idx="2">
                  <c:v>Claude  Opus 4.1</c:v>
                </c:pt>
                <c:pt idx="3">
                  <c:v>MedGemma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98.6</c:v>
                </c:pt>
                <c:pt idx="1">
                  <c:v>74.099999999999994</c:v>
                </c:pt>
                <c:pt idx="2">
                  <c:v>98.2</c:v>
                </c:pt>
                <c:pt idx="3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44-E048-B9EA-30A56B7AB4F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Error Margin</c:v>
                </c:pt>
              </c:strCache>
            </c:strRef>
          </c:tx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3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GPT-5</c:v>
                </c:pt>
                <c:pt idx="1">
                  <c:v>Claude  Sonnet 4</c:v>
                </c:pt>
                <c:pt idx="2">
                  <c:v>Claude  Opus 4.1</c:v>
                </c:pt>
                <c:pt idx="3">
                  <c:v>MedGemma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0.21</c:v>
                </c:pt>
                <c:pt idx="1">
                  <c:v>0.39</c:v>
                </c:pt>
                <c:pt idx="2">
                  <c:v>0.24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44-E048-B9EA-30A56B7AB4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630597408"/>
        <c:axId val="630598368"/>
        <c:axId val="0"/>
      </c:bar3DChart>
      <c:catAx>
        <c:axId val="63059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598368"/>
        <c:crosses val="autoZero"/>
        <c:auto val="1"/>
        <c:lblAlgn val="ctr"/>
        <c:lblOffset val="100"/>
        <c:noMultiLvlLbl val="0"/>
      </c:catAx>
      <c:valAx>
        <c:axId val="630598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3059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Sheet1!$A$2:$A$501</cx:f>
        <cx:lvl ptCount="500">
          <cx:pt idx="0">GPT-5</cx:pt>
          <cx:pt idx="1">GPT-5</cx:pt>
          <cx:pt idx="2">GPT-5</cx:pt>
          <cx:pt idx="3">GPT-5</cx:pt>
          <cx:pt idx="4">GPT-5</cx:pt>
          <cx:pt idx="5">GPT-5</cx:pt>
          <cx:pt idx="6">GPT-5</cx:pt>
          <cx:pt idx="7">GPT-5</cx:pt>
          <cx:pt idx="8">GPT-5</cx:pt>
          <cx:pt idx="9">GPT-5</cx:pt>
          <cx:pt idx="10">GPT-5</cx:pt>
          <cx:pt idx="11">GPT-5</cx:pt>
          <cx:pt idx="12">GPT-5</cx:pt>
          <cx:pt idx="13">GPT-5</cx:pt>
          <cx:pt idx="14">GPT-5</cx:pt>
          <cx:pt idx="15">GPT-5</cx:pt>
          <cx:pt idx="16">GPT-5</cx:pt>
          <cx:pt idx="17">GPT-5</cx:pt>
          <cx:pt idx="18">GPT-5</cx:pt>
          <cx:pt idx="19">GPT-5</cx:pt>
          <cx:pt idx="20">GPT-5</cx:pt>
          <cx:pt idx="21">GPT-5</cx:pt>
          <cx:pt idx="22">GPT-5</cx:pt>
          <cx:pt idx="23">GPT-5</cx:pt>
          <cx:pt idx="24">GPT-5</cx:pt>
          <cx:pt idx="25">GPT-5</cx:pt>
          <cx:pt idx="26">GPT-5</cx:pt>
          <cx:pt idx="27">GPT-5</cx:pt>
          <cx:pt idx="28">GPT-5</cx:pt>
          <cx:pt idx="29">GPT-5</cx:pt>
          <cx:pt idx="30">GPT-5</cx:pt>
          <cx:pt idx="31">GPT-5</cx:pt>
          <cx:pt idx="32">GPT-5</cx:pt>
          <cx:pt idx="33">GPT-5</cx:pt>
          <cx:pt idx="34">GPT-5</cx:pt>
          <cx:pt idx="35">GPT-5</cx:pt>
          <cx:pt idx="36">GPT-5</cx:pt>
          <cx:pt idx="37">GPT-5</cx:pt>
          <cx:pt idx="38">GPT-5</cx:pt>
          <cx:pt idx="39">GPT-5</cx:pt>
          <cx:pt idx="40">GPT-5</cx:pt>
          <cx:pt idx="41">GPT-5</cx:pt>
          <cx:pt idx="42">GPT-5</cx:pt>
          <cx:pt idx="43">GPT-5</cx:pt>
          <cx:pt idx="44">GPT-5</cx:pt>
          <cx:pt idx="45">GPT-5</cx:pt>
          <cx:pt idx="46">GPT-5</cx:pt>
          <cx:pt idx="47">GPT-5</cx:pt>
          <cx:pt idx="48">GPT-5</cx:pt>
          <cx:pt idx="49">GPT-5</cx:pt>
          <cx:pt idx="50">GPT-5</cx:pt>
          <cx:pt idx="51">GPT-5</cx:pt>
          <cx:pt idx="52">GPT-5</cx:pt>
          <cx:pt idx="53">GPT-5</cx:pt>
          <cx:pt idx="54">GPT-5</cx:pt>
          <cx:pt idx="55">GPT-5</cx:pt>
          <cx:pt idx="56">GPT-5</cx:pt>
          <cx:pt idx="57">GPT-5</cx:pt>
          <cx:pt idx="58">GPT-5</cx:pt>
          <cx:pt idx="59">GPT-5</cx:pt>
          <cx:pt idx="60">GPT-5</cx:pt>
          <cx:pt idx="61">GPT-5</cx:pt>
          <cx:pt idx="62">GPT-5</cx:pt>
          <cx:pt idx="63">GPT-5</cx:pt>
          <cx:pt idx="64">GPT-5</cx:pt>
          <cx:pt idx="65">GPT-5</cx:pt>
          <cx:pt idx="66">GPT-5</cx:pt>
          <cx:pt idx="67">GPT-5</cx:pt>
          <cx:pt idx="68">GPT-5</cx:pt>
          <cx:pt idx="69">GPT-5</cx:pt>
          <cx:pt idx="70">GPT-5</cx:pt>
          <cx:pt idx="71">GPT-5</cx:pt>
          <cx:pt idx="72">GPT-5</cx:pt>
          <cx:pt idx="73">GPT-5</cx:pt>
          <cx:pt idx="74">GPT-5</cx:pt>
          <cx:pt idx="75">GPT-5</cx:pt>
          <cx:pt idx="76">GPT-5</cx:pt>
          <cx:pt idx="77">GPT-5</cx:pt>
          <cx:pt idx="78">GPT-5</cx:pt>
          <cx:pt idx="79">GPT-5</cx:pt>
          <cx:pt idx="80">GPT-5</cx:pt>
          <cx:pt idx="81">GPT-5</cx:pt>
          <cx:pt idx="82">GPT-5</cx:pt>
          <cx:pt idx="83">GPT-5</cx:pt>
          <cx:pt idx="84">GPT-5</cx:pt>
          <cx:pt idx="85">GPT-5</cx:pt>
          <cx:pt idx="86">GPT-5</cx:pt>
          <cx:pt idx="87">GPT-5</cx:pt>
          <cx:pt idx="88">GPT-5</cx:pt>
          <cx:pt idx="89">GPT-5</cx:pt>
          <cx:pt idx="90">GPT-5</cx:pt>
          <cx:pt idx="91">GPT-5</cx:pt>
          <cx:pt idx="92">GPT-5</cx:pt>
          <cx:pt idx="93">GPT-5</cx:pt>
          <cx:pt idx="94">GPT-5</cx:pt>
          <cx:pt idx="95">GPT-5</cx:pt>
          <cx:pt idx="96">GPT-5</cx:pt>
          <cx:pt idx="97">GPT-5</cx:pt>
          <cx:pt idx="98">GPT-5</cx:pt>
          <cx:pt idx="99">GPT-5</cx:pt>
          <cx:pt idx="100">Claude 3.5 Sonnet</cx:pt>
          <cx:pt idx="101">Claude 3.5 Sonnet</cx:pt>
          <cx:pt idx="102">Claude 3.5 Sonnet</cx:pt>
          <cx:pt idx="103">Claude 3.5 Sonnet</cx:pt>
          <cx:pt idx="104">Claude 3.5 Sonnet</cx:pt>
          <cx:pt idx="105">Claude 3.5 Sonnet</cx:pt>
          <cx:pt idx="106">Claude 3.5 Sonnet</cx:pt>
          <cx:pt idx="107">Claude 3.5 Sonnet</cx:pt>
          <cx:pt idx="108">Claude 3.5 Sonnet</cx:pt>
          <cx:pt idx="109">Claude 3.5 Sonnet</cx:pt>
          <cx:pt idx="110">Claude 3.5 Sonnet</cx:pt>
          <cx:pt idx="111">Claude 3.5 Sonnet</cx:pt>
          <cx:pt idx="112">Claude 3.5 Sonnet</cx:pt>
          <cx:pt idx="113">Claude 3.5 Sonnet</cx:pt>
          <cx:pt idx="114">Claude 3.5 Sonnet</cx:pt>
          <cx:pt idx="115">Claude 3.5 Sonnet</cx:pt>
          <cx:pt idx="116">Claude 3.5 Sonnet</cx:pt>
          <cx:pt idx="117">Claude 3.5 Sonnet</cx:pt>
          <cx:pt idx="118">Claude 3.5 Sonnet</cx:pt>
          <cx:pt idx="119">Claude 3.5 Sonnet</cx:pt>
          <cx:pt idx="120">Claude 3.5 Sonnet</cx:pt>
          <cx:pt idx="121">Claude 3.5 Sonnet</cx:pt>
          <cx:pt idx="122">Claude 3.5 Sonnet</cx:pt>
          <cx:pt idx="123">Claude 3.5 Sonnet</cx:pt>
          <cx:pt idx="124">Claude 3.5 Sonnet</cx:pt>
          <cx:pt idx="125">Claude 3.5 Sonnet</cx:pt>
          <cx:pt idx="126">Claude 3.5 Sonnet</cx:pt>
          <cx:pt idx="127">Claude 3.5 Sonnet</cx:pt>
          <cx:pt idx="128">Claude 3.5 Sonnet</cx:pt>
          <cx:pt idx="129">Claude 3.5 Sonnet</cx:pt>
          <cx:pt idx="130">Claude 3.5 Sonnet</cx:pt>
          <cx:pt idx="131">Claude 3.5 Sonnet</cx:pt>
          <cx:pt idx="132">Claude 3.5 Sonnet</cx:pt>
          <cx:pt idx="133">Claude 3.5 Sonnet</cx:pt>
          <cx:pt idx="134">Claude 3.5 Sonnet</cx:pt>
          <cx:pt idx="135">Claude 3.5 Sonnet</cx:pt>
          <cx:pt idx="136">Claude 3.5 Sonnet</cx:pt>
          <cx:pt idx="137">Claude 3.5 Sonnet</cx:pt>
          <cx:pt idx="138">Claude 3.5 Sonnet</cx:pt>
          <cx:pt idx="139">Claude 3.5 Sonnet</cx:pt>
          <cx:pt idx="140">Claude 3.5 Sonnet</cx:pt>
          <cx:pt idx="141">Claude 3.5 Sonnet</cx:pt>
          <cx:pt idx="142">Claude 3.5 Sonnet</cx:pt>
          <cx:pt idx="143">Claude 3.5 Sonnet</cx:pt>
          <cx:pt idx="144">Claude 3.5 Sonnet</cx:pt>
          <cx:pt idx="145">Claude 3.5 Sonnet</cx:pt>
          <cx:pt idx="146">Claude 3.5 Sonnet</cx:pt>
          <cx:pt idx="147">Claude 3.5 Sonnet</cx:pt>
          <cx:pt idx="148">Claude 3.5 Sonnet</cx:pt>
          <cx:pt idx="149">Claude 3.5 Sonnet</cx:pt>
          <cx:pt idx="150">Claude 3.5 Sonnet</cx:pt>
          <cx:pt idx="151">Claude 3.5 Sonnet</cx:pt>
          <cx:pt idx="152">Claude 3.5 Sonnet</cx:pt>
          <cx:pt idx="153">Claude 3.5 Sonnet</cx:pt>
          <cx:pt idx="154">Claude 3.5 Sonnet</cx:pt>
          <cx:pt idx="155">Claude 3.5 Sonnet</cx:pt>
          <cx:pt idx="156">Claude 3.5 Sonnet</cx:pt>
          <cx:pt idx="157">Claude 3.5 Sonnet</cx:pt>
          <cx:pt idx="158">Claude 3.5 Sonnet</cx:pt>
          <cx:pt idx="159">Claude 3.5 Sonnet</cx:pt>
          <cx:pt idx="160">Claude 3.5 Sonnet</cx:pt>
          <cx:pt idx="161">Claude 3.5 Sonnet</cx:pt>
          <cx:pt idx="162">Claude 3.5 Sonnet</cx:pt>
          <cx:pt idx="163">Claude 3.5 Sonnet</cx:pt>
          <cx:pt idx="164">Claude 3.5 Sonnet</cx:pt>
          <cx:pt idx="165">Claude 3.5 Sonnet</cx:pt>
          <cx:pt idx="166">Claude 3.5 Sonnet</cx:pt>
          <cx:pt idx="167">Claude 3.5 Sonnet</cx:pt>
          <cx:pt idx="168">Claude 3.5 Sonnet</cx:pt>
          <cx:pt idx="169">Claude 3.5 Sonnet</cx:pt>
          <cx:pt idx="170">Claude 3.5 Sonnet</cx:pt>
          <cx:pt idx="171">Claude 3.5 Sonnet</cx:pt>
          <cx:pt idx="172">Claude 3.5 Sonnet</cx:pt>
          <cx:pt idx="173">Claude 3.5 Sonnet</cx:pt>
          <cx:pt idx="174">Claude 3.5 Sonnet</cx:pt>
          <cx:pt idx="175">Claude 3.5 Sonnet</cx:pt>
          <cx:pt idx="176">Claude 3.5 Sonnet</cx:pt>
          <cx:pt idx="177">Claude 3.5 Sonnet</cx:pt>
          <cx:pt idx="178">Claude 3.5 Sonnet</cx:pt>
          <cx:pt idx="179">Claude 3.5 Sonnet</cx:pt>
          <cx:pt idx="180">Claude 3.5 Sonnet</cx:pt>
          <cx:pt idx="181">Claude 3.5 Sonnet</cx:pt>
          <cx:pt idx="182">Claude 3.5 Sonnet</cx:pt>
          <cx:pt idx="183">Claude 3.5 Sonnet</cx:pt>
          <cx:pt idx="184">Claude 3.5 Sonnet</cx:pt>
          <cx:pt idx="185">Claude 3.5 Sonnet</cx:pt>
          <cx:pt idx="186">Claude 3.5 Sonnet</cx:pt>
          <cx:pt idx="187">Claude 3.5 Sonnet</cx:pt>
          <cx:pt idx="188">Claude 3.5 Sonnet</cx:pt>
          <cx:pt idx="189">Claude 3.5 Sonnet</cx:pt>
          <cx:pt idx="190">Claude 3.5 Sonnet</cx:pt>
          <cx:pt idx="191">Claude 3.5 Sonnet</cx:pt>
          <cx:pt idx="192">Claude 3.5 Sonnet</cx:pt>
          <cx:pt idx="193">Claude 3.5 Sonnet</cx:pt>
          <cx:pt idx="194">Claude 3.5 Sonnet</cx:pt>
          <cx:pt idx="195">Claude 3.5 Sonnet</cx:pt>
          <cx:pt idx="196">Claude 3.5 Sonnet</cx:pt>
          <cx:pt idx="197">Claude 3.5 Sonnet</cx:pt>
          <cx:pt idx="198">Claude 3.5 Sonnet</cx:pt>
          <cx:pt idx="199">Claude 3.5 Sonnet</cx:pt>
          <cx:pt idx="200">Claude 3.5 Opus</cx:pt>
          <cx:pt idx="201">Claude 3.5 Opus</cx:pt>
          <cx:pt idx="202">Claude 3.5 Opus</cx:pt>
          <cx:pt idx="203">Claude 3.5 Opus</cx:pt>
          <cx:pt idx="204">Claude 3.5 Opus</cx:pt>
          <cx:pt idx="205">Claude 3.5 Opus</cx:pt>
          <cx:pt idx="206">Claude 3.5 Opus</cx:pt>
          <cx:pt idx="207">Claude 3.5 Opus</cx:pt>
          <cx:pt idx="208">Claude 3.5 Opus</cx:pt>
          <cx:pt idx="209">Claude 3.5 Opus</cx:pt>
          <cx:pt idx="210">Claude 3.5 Opus</cx:pt>
          <cx:pt idx="211">Claude 3.5 Opus</cx:pt>
          <cx:pt idx="212">Claude 3.5 Opus</cx:pt>
          <cx:pt idx="213">Claude 3.5 Opus</cx:pt>
          <cx:pt idx="214">Claude 3.5 Opus</cx:pt>
          <cx:pt idx="215">Claude 3.5 Opus</cx:pt>
          <cx:pt idx="216">Claude 3.5 Opus</cx:pt>
          <cx:pt idx="217">Claude 3.5 Opus</cx:pt>
          <cx:pt idx="218">Claude 3.5 Opus</cx:pt>
          <cx:pt idx="219">Claude 3.5 Opus</cx:pt>
          <cx:pt idx="220">Claude 3.5 Opus</cx:pt>
          <cx:pt idx="221">Claude 3.5 Opus</cx:pt>
          <cx:pt idx="222">Claude 3.5 Opus</cx:pt>
          <cx:pt idx="223">Claude 3.5 Opus</cx:pt>
          <cx:pt idx="224">Claude 3.5 Opus</cx:pt>
          <cx:pt idx="225">Claude 3.5 Opus</cx:pt>
          <cx:pt idx="226">Claude 3.5 Opus</cx:pt>
          <cx:pt idx="227">Claude 3.5 Opus</cx:pt>
          <cx:pt idx="228">Claude 3.5 Opus</cx:pt>
          <cx:pt idx="229">Claude 3.5 Opus</cx:pt>
          <cx:pt idx="230">Claude 3.5 Opus</cx:pt>
          <cx:pt idx="231">Claude 3.5 Opus</cx:pt>
          <cx:pt idx="232">Claude 3.5 Opus</cx:pt>
          <cx:pt idx="233">Claude 3.5 Opus</cx:pt>
          <cx:pt idx="234">Claude 3.5 Opus</cx:pt>
          <cx:pt idx="235">Claude 3.5 Opus</cx:pt>
          <cx:pt idx="236">Claude 3.5 Opus</cx:pt>
          <cx:pt idx="237">Claude 3.5 Opus</cx:pt>
          <cx:pt idx="238">Claude 3.5 Opus</cx:pt>
          <cx:pt idx="239">Claude 3.5 Opus</cx:pt>
          <cx:pt idx="240">Claude 3.5 Opus</cx:pt>
          <cx:pt idx="241">Claude 3.5 Opus</cx:pt>
          <cx:pt idx="242">Claude 3.5 Opus</cx:pt>
          <cx:pt idx="243">Claude 3.5 Opus</cx:pt>
          <cx:pt idx="244">Claude 3.5 Opus</cx:pt>
          <cx:pt idx="245">Claude 3.5 Opus</cx:pt>
          <cx:pt idx="246">Claude 3.5 Opus</cx:pt>
          <cx:pt idx="247">Claude 3.5 Opus</cx:pt>
          <cx:pt idx="248">Claude 3.5 Opus</cx:pt>
          <cx:pt idx="249">Claude 3.5 Opus</cx:pt>
          <cx:pt idx="250">Claude 3.5 Opus</cx:pt>
          <cx:pt idx="251">Claude 3.5 Opus</cx:pt>
          <cx:pt idx="252">Claude 3.5 Opus</cx:pt>
          <cx:pt idx="253">Claude 3.5 Opus</cx:pt>
          <cx:pt idx="254">Claude 3.5 Opus</cx:pt>
          <cx:pt idx="255">Claude 3.5 Opus</cx:pt>
          <cx:pt idx="256">Claude 3.5 Opus</cx:pt>
          <cx:pt idx="257">Claude 3.5 Opus</cx:pt>
          <cx:pt idx="258">Claude 3.5 Opus</cx:pt>
          <cx:pt idx="259">Claude 3.5 Opus</cx:pt>
          <cx:pt idx="260">Claude 3.5 Opus</cx:pt>
          <cx:pt idx="261">Claude 3.5 Opus</cx:pt>
          <cx:pt idx="262">Claude 3.5 Opus</cx:pt>
          <cx:pt idx="263">Claude 3.5 Opus</cx:pt>
          <cx:pt idx="264">Claude 3.5 Opus</cx:pt>
          <cx:pt idx="265">Claude 3.5 Opus</cx:pt>
          <cx:pt idx="266">Claude 3.5 Opus</cx:pt>
          <cx:pt idx="267">Claude 3.5 Opus</cx:pt>
          <cx:pt idx="268">Claude 3.5 Opus</cx:pt>
          <cx:pt idx="269">Claude 3.5 Opus</cx:pt>
          <cx:pt idx="270">Claude 3.5 Opus</cx:pt>
          <cx:pt idx="271">Claude 3.5 Opus</cx:pt>
          <cx:pt idx="272">Claude 3.5 Opus</cx:pt>
          <cx:pt idx="273">Claude 3.5 Opus</cx:pt>
          <cx:pt idx="274">Claude 3.5 Opus</cx:pt>
          <cx:pt idx="275">Claude 3.5 Opus</cx:pt>
          <cx:pt idx="276">Claude 3.5 Opus</cx:pt>
          <cx:pt idx="277">Claude 3.5 Opus</cx:pt>
          <cx:pt idx="278">Claude 3.5 Opus</cx:pt>
          <cx:pt idx="279">Claude 3.5 Opus</cx:pt>
          <cx:pt idx="280">Claude 3.5 Opus</cx:pt>
          <cx:pt idx="281">Claude 3.5 Opus</cx:pt>
          <cx:pt idx="282">Claude 3.5 Opus</cx:pt>
          <cx:pt idx="283">Claude 3.5 Opus</cx:pt>
          <cx:pt idx="284">Claude 3.5 Opus</cx:pt>
          <cx:pt idx="285">Claude 3.5 Opus</cx:pt>
          <cx:pt idx="286">Claude 3.5 Opus</cx:pt>
          <cx:pt idx="287">Claude 3.5 Opus</cx:pt>
          <cx:pt idx="288">Claude 3.5 Opus</cx:pt>
          <cx:pt idx="289">Claude 3.5 Opus</cx:pt>
          <cx:pt idx="290">Claude 3.5 Opus</cx:pt>
          <cx:pt idx="291">Claude 3.5 Opus</cx:pt>
          <cx:pt idx="292">Claude 3.5 Opus</cx:pt>
          <cx:pt idx="293">Claude 3.5 Opus</cx:pt>
          <cx:pt idx="294">Claude 3.5 Opus</cx:pt>
          <cx:pt idx="295">Claude 3.5 Opus</cx:pt>
          <cx:pt idx="296">Claude 3.5 Opus</cx:pt>
          <cx:pt idx="297">Claude 3.5 Opus</cx:pt>
          <cx:pt idx="298">Claude 3.5 Opus</cx:pt>
          <cx:pt idx="299">Claude 3.5 Opus</cx:pt>
          <cx:pt idx="300">Claude 4.1</cx:pt>
          <cx:pt idx="301">Claude 4.1</cx:pt>
          <cx:pt idx="302">Claude 4.1</cx:pt>
          <cx:pt idx="303">Claude 4.1</cx:pt>
          <cx:pt idx="304">Claude 4.1</cx:pt>
          <cx:pt idx="305">Claude 4.1</cx:pt>
          <cx:pt idx="306">Claude 4.1</cx:pt>
          <cx:pt idx="307">Claude 4.1</cx:pt>
          <cx:pt idx="308">Claude 4.1</cx:pt>
          <cx:pt idx="309">Claude 4.1</cx:pt>
          <cx:pt idx="310">Claude 4.1</cx:pt>
          <cx:pt idx="311">Claude 4.1</cx:pt>
          <cx:pt idx="312">Claude 4.1</cx:pt>
          <cx:pt idx="313">Claude 4.1</cx:pt>
          <cx:pt idx="314">Claude 4.1</cx:pt>
          <cx:pt idx="315">Claude 4.1</cx:pt>
          <cx:pt idx="316">Claude 4.1</cx:pt>
          <cx:pt idx="317">Claude 4.1</cx:pt>
          <cx:pt idx="318">Claude 4.1</cx:pt>
          <cx:pt idx="319">Claude 4.1</cx:pt>
          <cx:pt idx="320">Claude 4.1</cx:pt>
          <cx:pt idx="321">Claude 4.1</cx:pt>
          <cx:pt idx="322">Claude 4.1</cx:pt>
          <cx:pt idx="323">Claude 4.1</cx:pt>
          <cx:pt idx="324">Claude 4.1</cx:pt>
          <cx:pt idx="325">Claude 4.1</cx:pt>
          <cx:pt idx="326">Claude 4.1</cx:pt>
          <cx:pt idx="327">Claude 4.1</cx:pt>
          <cx:pt idx="328">Claude 4.1</cx:pt>
          <cx:pt idx="329">Claude 4.1</cx:pt>
          <cx:pt idx="330">Claude 4.1</cx:pt>
          <cx:pt idx="331">Claude 4.1</cx:pt>
          <cx:pt idx="332">Claude 4.1</cx:pt>
          <cx:pt idx="333">Claude 4.1</cx:pt>
          <cx:pt idx="334">Claude 4.1</cx:pt>
          <cx:pt idx="335">Claude 4.1</cx:pt>
          <cx:pt idx="336">Claude 4.1</cx:pt>
          <cx:pt idx="337">Claude 4.1</cx:pt>
          <cx:pt idx="338">Claude 4.1</cx:pt>
          <cx:pt idx="339">Claude 4.1</cx:pt>
          <cx:pt idx="340">Claude 4.1</cx:pt>
          <cx:pt idx="341">Claude 4.1</cx:pt>
          <cx:pt idx="342">Claude 4.1</cx:pt>
          <cx:pt idx="343">Claude 4.1</cx:pt>
          <cx:pt idx="344">Claude 4.1</cx:pt>
          <cx:pt idx="345">Claude 4.1</cx:pt>
          <cx:pt idx="346">Claude 4.1</cx:pt>
          <cx:pt idx="347">Claude 4.1</cx:pt>
          <cx:pt idx="348">Claude 4.1</cx:pt>
          <cx:pt idx="349">Claude 4.1</cx:pt>
          <cx:pt idx="350">Claude 4.1</cx:pt>
          <cx:pt idx="351">Claude 4.1</cx:pt>
          <cx:pt idx="352">Claude 4.1</cx:pt>
          <cx:pt idx="353">Claude 4.1</cx:pt>
          <cx:pt idx="354">Claude 4.1</cx:pt>
          <cx:pt idx="355">Claude 4.1</cx:pt>
          <cx:pt idx="356">Claude 4.1</cx:pt>
          <cx:pt idx="357">Claude 4.1</cx:pt>
          <cx:pt idx="358">Claude 4.1</cx:pt>
          <cx:pt idx="359">Claude 4.1</cx:pt>
          <cx:pt idx="360">Claude 4.1</cx:pt>
          <cx:pt idx="361">Claude 4.1</cx:pt>
          <cx:pt idx="362">Claude 4.1</cx:pt>
          <cx:pt idx="363">Claude 4.1</cx:pt>
          <cx:pt idx="364">Claude 4.1</cx:pt>
          <cx:pt idx="365">Claude 4.1</cx:pt>
          <cx:pt idx="366">Claude 4.1</cx:pt>
          <cx:pt idx="367">Claude 4.1</cx:pt>
          <cx:pt idx="368">Claude 4.1</cx:pt>
          <cx:pt idx="369">Claude 4.1</cx:pt>
          <cx:pt idx="370">Claude 4.1</cx:pt>
          <cx:pt idx="371">Claude 4.1</cx:pt>
          <cx:pt idx="372">Claude 4.1</cx:pt>
          <cx:pt idx="373">Claude 4.1</cx:pt>
          <cx:pt idx="374">Claude 4.1</cx:pt>
          <cx:pt idx="375">Claude 4.1</cx:pt>
          <cx:pt idx="376">Claude 4.1</cx:pt>
          <cx:pt idx="377">Claude 4.1</cx:pt>
          <cx:pt idx="378">Claude 4.1</cx:pt>
          <cx:pt idx="379">Claude 4.1</cx:pt>
          <cx:pt idx="380">Claude 4.1</cx:pt>
          <cx:pt idx="381">Claude 4.1</cx:pt>
          <cx:pt idx="382">Claude 4.1</cx:pt>
          <cx:pt idx="383">Claude 4.1</cx:pt>
          <cx:pt idx="384">Claude 4.1</cx:pt>
          <cx:pt idx="385">Claude 4.1</cx:pt>
          <cx:pt idx="386">Claude 4.1</cx:pt>
          <cx:pt idx="387">Claude 4.1</cx:pt>
          <cx:pt idx="388">Claude 4.1</cx:pt>
          <cx:pt idx="389">Claude 4.1</cx:pt>
          <cx:pt idx="390">Claude 4.1</cx:pt>
          <cx:pt idx="391">Claude 4.1</cx:pt>
          <cx:pt idx="392">Claude 4.1</cx:pt>
          <cx:pt idx="393">Claude 4.1</cx:pt>
          <cx:pt idx="394">Claude 4.1</cx:pt>
          <cx:pt idx="395">Claude 4.1</cx:pt>
          <cx:pt idx="396">Claude 4.1</cx:pt>
          <cx:pt idx="397">Claude 4.1</cx:pt>
          <cx:pt idx="398">Claude 4.1</cx:pt>
          <cx:pt idx="399">Claude 4.1</cx:pt>
          <cx:pt idx="400">MedGemma</cx:pt>
          <cx:pt idx="401">MedGemma</cx:pt>
          <cx:pt idx="402">MedGemma</cx:pt>
          <cx:pt idx="403">MedGemma</cx:pt>
          <cx:pt idx="404">MedGemma</cx:pt>
          <cx:pt idx="405">MedGemma</cx:pt>
          <cx:pt idx="406">MedGemma</cx:pt>
          <cx:pt idx="407">MedGemma</cx:pt>
          <cx:pt idx="408">MedGemma</cx:pt>
          <cx:pt idx="409">MedGemma</cx:pt>
          <cx:pt idx="410">MedGemma</cx:pt>
          <cx:pt idx="411">MedGemma</cx:pt>
          <cx:pt idx="412">MedGemma</cx:pt>
          <cx:pt idx="413">MedGemma</cx:pt>
          <cx:pt idx="414">MedGemma</cx:pt>
          <cx:pt idx="415">MedGemma</cx:pt>
          <cx:pt idx="416">MedGemma</cx:pt>
          <cx:pt idx="417">MedGemma</cx:pt>
          <cx:pt idx="418">MedGemma</cx:pt>
          <cx:pt idx="419">MedGemma</cx:pt>
          <cx:pt idx="420">MedGemma</cx:pt>
          <cx:pt idx="421">MedGemma</cx:pt>
          <cx:pt idx="422">MedGemma</cx:pt>
          <cx:pt idx="423">MedGemma</cx:pt>
          <cx:pt idx="424">MedGemma</cx:pt>
          <cx:pt idx="425">MedGemma</cx:pt>
          <cx:pt idx="426">MedGemma</cx:pt>
          <cx:pt idx="427">MedGemma</cx:pt>
          <cx:pt idx="428">MedGemma</cx:pt>
          <cx:pt idx="429">MedGemma</cx:pt>
          <cx:pt idx="430">MedGemma</cx:pt>
          <cx:pt idx="431">MedGemma</cx:pt>
          <cx:pt idx="432">MedGemma</cx:pt>
          <cx:pt idx="433">MedGemma</cx:pt>
          <cx:pt idx="434">MedGemma</cx:pt>
          <cx:pt idx="435">MedGemma</cx:pt>
          <cx:pt idx="436">MedGemma</cx:pt>
          <cx:pt idx="437">MedGemma</cx:pt>
          <cx:pt idx="438">MedGemma</cx:pt>
          <cx:pt idx="439">MedGemma</cx:pt>
          <cx:pt idx="440">MedGemma</cx:pt>
          <cx:pt idx="441">MedGemma</cx:pt>
          <cx:pt idx="442">MedGemma</cx:pt>
          <cx:pt idx="443">MedGemma</cx:pt>
          <cx:pt idx="444">MedGemma</cx:pt>
          <cx:pt idx="445">MedGemma</cx:pt>
          <cx:pt idx="446">MedGemma</cx:pt>
          <cx:pt idx="447">MedGemma</cx:pt>
          <cx:pt idx="448">MedGemma</cx:pt>
          <cx:pt idx="449">MedGemma</cx:pt>
          <cx:pt idx="450">MedGemma</cx:pt>
          <cx:pt idx="451">MedGemma</cx:pt>
          <cx:pt idx="452">MedGemma</cx:pt>
          <cx:pt idx="453">MedGemma</cx:pt>
          <cx:pt idx="454">MedGemma</cx:pt>
          <cx:pt idx="455">MedGemma</cx:pt>
          <cx:pt idx="456">MedGemma</cx:pt>
          <cx:pt idx="457">MedGemma</cx:pt>
          <cx:pt idx="458">MedGemma</cx:pt>
          <cx:pt idx="459">MedGemma</cx:pt>
          <cx:pt idx="460">MedGemma</cx:pt>
          <cx:pt idx="461">MedGemma</cx:pt>
          <cx:pt idx="462">MedGemma</cx:pt>
          <cx:pt idx="463">MedGemma</cx:pt>
          <cx:pt idx="464">MedGemma</cx:pt>
          <cx:pt idx="465">MedGemma</cx:pt>
          <cx:pt idx="466">MedGemma</cx:pt>
          <cx:pt idx="467">MedGemma</cx:pt>
          <cx:pt idx="468">MedGemma</cx:pt>
          <cx:pt idx="469">MedGemma</cx:pt>
          <cx:pt idx="470">MedGemma</cx:pt>
          <cx:pt idx="471">MedGemma</cx:pt>
          <cx:pt idx="472">MedGemma</cx:pt>
          <cx:pt idx="473">MedGemma</cx:pt>
          <cx:pt idx="474">MedGemma</cx:pt>
          <cx:pt idx="475">MedGemma</cx:pt>
          <cx:pt idx="476">MedGemma</cx:pt>
          <cx:pt idx="477">MedGemma</cx:pt>
          <cx:pt idx="478">MedGemma</cx:pt>
          <cx:pt idx="479">MedGemma</cx:pt>
          <cx:pt idx="480">MedGemma</cx:pt>
          <cx:pt idx="481">MedGemma</cx:pt>
          <cx:pt idx="482">MedGemma</cx:pt>
          <cx:pt idx="483">MedGemma</cx:pt>
          <cx:pt idx="484">MedGemma</cx:pt>
          <cx:pt idx="485">MedGemma</cx:pt>
          <cx:pt idx="486">MedGemma</cx:pt>
          <cx:pt idx="487">MedGemma</cx:pt>
          <cx:pt idx="488">MedGemma</cx:pt>
          <cx:pt idx="489">MedGemma</cx:pt>
          <cx:pt idx="490">MedGemma</cx:pt>
          <cx:pt idx="491">MedGemma</cx:pt>
          <cx:pt idx="492">MedGemma</cx:pt>
          <cx:pt idx="493">MedGemma</cx:pt>
          <cx:pt idx="494">MedGemma</cx:pt>
          <cx:pt idx="495">MedGemma</cx:pt>
          <cx:pt idx="496">MedGemma</cx:pt>
          <cx:pt idx="497">MedGemma</cx:pt>
          <cx:pt idx="498">MedGemma</cx:pt>
          <cx:pt idx="499">MedGemma</cx:pt>
        </cx:lvl>
      </cx:strDim>
      <cx:numDim type="val">
        <cx:f>Sheet1!$B$2:$B$501</cx:f>
        <cx:lvl ptCount="500" formatCode="General">
          <cx:pt idx="0">4.9293428306022467</cx:pt>
          <cx:pt idx="1">4.8023471397657644</cx:pt>
          <cx:pt idx="2">4.9595377076201386</cx:pt>
          <cx:pt idx="3">5</cx:pt>
          <cx:pt idx="4">4.7831693250553329</cx:pt>
          <cx:pt idx="5">4.7831726086101636</cx:pt>
          <cx:pt idx="6">5</cx:pt>
          <cx:pt idx="7">4.9834869458305819</cx:pt>
          <cx:pt idx="8">4.7361051228130098</cx:pt>
          <cx:pt idx="9">4.9385120087171934</cx:pt>
          <cx:pt idx="10">4.7373164614375076</cx:pt>
          <cx:pt idx="11">4.7368540492859488</cx:pt>
          <cx:pt idx="12">4.8783924543132073</cx:pt>
          <cx:pt idx="13">4.44734395106844</cx:pt>
          <cx:pt idx="14">4.4850164334973934</cx:pt>
          <cx:pt idx="15">4.7175424941518056</cx:pt>
          <cx:pt idx="16">4.627433775933115</cx:pt>
          <cx:pt idx="17">4.8928494665190554</cx:pt>
          <cx:pt idx="18">4.6483951848957581</cx:pt>
          <cx:pt idx="19">4.5475392597329414</cx:pt>
          <cx:pt idx="20">5</cx:pt>
          <cx:pt idx="21">4.7848447399026934</cx:pt>
          <cx:pt idx="22">4.8435056409375852</cx:pt>
          <cx:pt idx="23">4.5450503627573076</cx:pt>
          <cx:pt idx="24">4.7211234550949639</cx:pt>
          <cx:pt idx="25">4.8521845179419731</cx:pt>
          <cx:pt idx="26">4.5998012845155394</cx:pt>
          <cx:pt idx="27">4.9051396036691344</cx:pt>
          <cx:pt idx="28">4.7098722620162388</cx:pt>
          <cx:pt idx="29">4.7716612500413449</cx:pt>
          <cx:pt idx="30">4.7096586775541196</cx:pt>
          <cx:pt idx="31">5</cx:pt>
          <cx:pt idx="32">4.8273005550524131</cx:pt>
          <cx:pt idx="33">4.6184578142088197</cx:pt>
          <cx:pt idx="34">4.9945089824206379</cx:pt>
          <cx:pt idx="35">4.5858312700057953</cx:pt>
          <cx:pt idx="36">4.8717727190009512</cx:pt>
          <cx:pt idx="37">4.4380659752240446</cx:pt>
          <cx:pt idx="38">4.5643627902203141</cx:pt>
          <cx:pt idx="39">4.8693722471738248</cx:pt>
          <cx:pt idx="40">4.9776933159990824</cx:pt>
          <cx:pt idx="41">4.8642736562379936</cx:pt>
          <cx:pt idx="42">4.8068703435223519</cx:pt>
          <cx:pt idx="43">4.7697792608821423</cx:pt>
          <cx:pt idx="44">4.5342956019265142</cx:pt>
          <cx:pt idx="45">4.6860311583210583</cx:pt>
          <cx:pt idx="46">4.7378722458080427</cx:pt>
          <cx:pt idx="47">5</cx:pt>
          <cx:pt idx="48">4.8987236579136919</cx:pt>
          <cx:pt idx="49">4.4773919689274528</cx:pt>
          <cx:pt idx="50">4.8948167938789604</cx:pt>
          <cx:pt idx="51">4.7529835439167369</cx:pt>
          <cx:pt idx="52">4.6946155999388086</cx:pt>
          <cx:pt idx="53">4.9523352577681736</cx:pt>
          <cx:pt idx="54">5</cx:pt>
          <cx:pt idx="55">5</cx:pt>
          <cx:pt idx="56">4.6621564953554726</cx:pt>
          <cx:pt idx="57">4.768157524829757</cx:pt>
          <cx:pt idx="58">4.8962526862807128</cx:pt>
          <cx:pt idx="59">5</cx:pt>
          <cx:pt idx="60">4.7341651524309416</cx:pt>
          <cx:pt idx="61">4.7928682046672364</cx:pt>
          <cx:pt idx="62">4.6087330051987943</cx:pt>
          <cx:pt idx="63">4.5907586751838663</cx:pt>
          <cx:pt idx="64">4.9925051644788399</cx:pt>
          <cx:pt idx="65">5</cx:pt>
          <cx:pt idx="66">4.8155979756839331</cx:pt>
          <cx:pt idx="67">5</cx:pt>
          <cx:pt idx="68">4.9023272050095272</cx:pt>
          <cx:pt idx="69">4.7009760490789754</cx:pt>
          <cx:pt idx="70">4.9022791211016834</cx:pt>
          <cx:pt idx="71">5</cx:pt>
          <cx:pt idx="72">4.8228347921780097</cx:pt>
          <cx:pt idx="73">5</cx:pt>
          <cx:pt idx="74">4.3060509791820509</cx:pt>
          <cx:pt idx="75">4.994380500875045</cx:pt>
          <cx:pt idx="76">4.8474094136476342</cx:pt>
          <cx:pt idx="77">4.7701985299068266</cx:pt>
          <cx:pt idx="78">4.8483521553071007</cx:pt>
          <cx:pt idx="79">4.4324862170798216</cx:pt>
          <cx:pt idx="80">4.7860656224324973</cx:pt>
          <cx:pt idx="81">4.9014225143023493</cx:pt>
          <cx:pt idx="82">5</cx:pt>
          <cx:pt idx="83">4.7263459563452708</cx:pt>
          <cx:pt idx="84">4.6683012794213621</cx:pt>
          <cx:pt idx="85">4.7296485912830928</cx:pt>
          <cx:pt idx="86">5</cx:pt>
          <cx:pt idx="87">4.8957502219319373</cx:pt>
          <cx:pt idx="88">4.724047959246592</cx:pt>
          <cx:pt idx="89">4.9326534866226712</cx:pt>
          <cx:pt idx="90">4.8494155098696083</cx:pt>
          <cx:pt idx="91">5</cx:pt>
          <cx:pt idx="92">4.68958938122453</cx:pt>
          <cx:pt idx="93">4.7644675706804467</cx:pt>
          <cx:pt idx="94">4.7515783693735676</cx:pt>
          <cx:pt idx="95">4.5372970103735764</cx:pt>
          <cx:pt idx="96">4.8892240554129156</cx:pt>
          <cx:pt idx="97">4.8822110544359782</cx:pt>
          <cx:pt idx="98">4.8310226913284922</cx:pt>
          <cx:pt idx="99">4.7830825733249709</cx:pt>
          <cx:pt idx="100">3.3038517031798338</cx:pt>
          <cx:pt idx="101">3.7017418708938559</cx:pt>
          <cx:pt idx="102">3.7329141933892922</cx:pt>
          <cx:pt idx="103">3.5490890923113532</cx:pt>
          <cx:pt idx="104">3.8054857153335959</cx:pt>
          <cx:pt idx="105">4.0316203427258159</cx:pt>
          <cx:pt idx="106">4.6244743604842116</cx:pt>
          <cx:pt idx="107">3.939831125132736</cx:pt>
          <cx:pt idx="108">3.9730201562891061</cx:pt>
          <cx:pt idx="109">3.8402216336935329</cx:pt>
          <cx:pt idx="110">3.1024915138803828</cx:pt>
          <cx:pt idx="111">3.859394449820313</cx:pt>
          <cx:pt idx="112">3.8940920839764108</cx:pt>
          <cx:pt idx="113">4.8552968449941147</cx:pt>
          <cx:pt idx="114">3.7930556140875509</cx:pt>
          <cx:pt idx="115">3.990618936933445</cx:pt>
          <cx:pt idx="116">3.8561152921179032</cx:pt>
          <cx:pt idx="117">3.402528784952187</cx:pt>
          <cx:pt idx="118">4.3271291258060094</cx:pt>
          <cx:pt idx="119">4.1707732130747086</cx:pt>
          <cx:pt idx="120">4.1864127788172194</cx:pt>
          <cx:pt idx="121">3.506245018082105</cx:pt>
          <cx:pt idx="122">4.43111772437444</cx:pt>
          <cx:pt idx="123">3.3092595748830882</cx:pt>
          <cx:pt idx="124">4.1047428375201083</cx:pt>
          <cx:pt idx="125">4.7461822503239919</cx:pt>
          <cx:pt idx="126">3.4737854699477251</cx:pt>
          <cx:pt idx="127">3.643480908158891</cx:pt>
          <cx:pt idx="128">3.909860546035056</cx:pt>
          <cx:pt idx="129">3.668609738353521</cx:pt>
          <cx:pt idx="130">3.249734627573547</cx:pt>
          <cx:pt idx="131">3.8974251899224108</cx:pt>
          <cx:pt idx="132">3.4450785145095582</cx:pt>
          <cx:pt idx="133">4.0594369722540726</cx:pt>
          <cx:pt idx="134">3.5022303063064788</cx:pt>
          <cx:pt idx="135">4.4899737620070157</cx:pt>
          <cx:pt idx="136">3.556698683065505</cx:pt>
          <cx:pt idx="137">3.7411753935177301</cx:pt>
          <cx:pt idx="138">4.1954068869478682</cx:pt>
          <cx:pt idx="139">3.3776542734264181</cx:pt>
          <cx:pt idx="140">3.9609839738416519</cx:pt>
          <cx:pt idx="141">4.3928571017129716</cx:pt>
          <cx:pt idx="142">3.227006706175509</cx:pt>
          <cx:pt idx="143">3.943853543412922</cx:pt>
          <cx:pt idx="144">3.9739531176993701</cx:pt>
          <cx:pt idx="145">4.1827291487109246</cx:pt>
          <cx:pt idx="146">3.3752197156487669</cx:pt>
          <cx:pt idx="147">3.341817354766289</cx:pt>
          <cx:pt idx="148">4.0787766262467589</cx:pt>
          <cx:pt idx="149">3.988793869293275</cx:pt>
          <cx:pt idx="150">3.9701971401383509</cx:pt>
          <cx:pt idx="151">4.0085792837987908</cx:pt>
          <cx:pt idx="152">3.5979901113686039</cx:pt>
          <cx:pt idx="153">3.962901478864401</cx:pt>
          <cx:pt idx="154">3.987228989319473</cx:pt>
          <cx:pt idx="155">3.584259432789453</cx:pt>
          <cx:pt idx="156">4.6163098044579023</cx:pt>
          <cx:pt idx="157">4.0595331683647151</cx:pt>
          <cx:pt idx="158">3.39347860111894</cx:pt>
          <cx:pt idx="159">4.132621443453532</cx:pt>
          <cx:pt idx="160">3.4801273319090709</cx:pt>
          <cx:pt idx="161">4.1848338414969808</cx:pt>
          <cx:pt idx="162">4.3334382316029618</cx:pt>
          <cx:pt idx="163">3.5417270726593162</cx:pt>
          <cx:pt idx="164">4.255350451697729</cx:pt>
          <cx:pt idx="165">4.0351123707745993</cx:pt>
          <cx:pt idx="166">4.1988240639977974</cx:pt>
          <cx:pt idx="167">4.6287171930615791</cx:pt>
          <cx:pt idx="168">3.771844753598852</cx:pt>
          <cx:pt idx="169">3.568505534257004</cx:pt>
          <cx:pt idx="170">3.5141942281497909</cx:pt>
          <cx:pt idx="171">3.5436758860138249</cx:pt>
          <cx:pt idx="172">3.8391593162343578</cx:pt>
          <cx:pt idx="173">4.006460789926658</cx:pt>
          <cx:pt idx="174">3.9806763197320079</cx:pt>
          <cx:pt idx="175">4.2008732996144094</cx:pt>
          <cx:pt idx="176">3.875200756751163</cx:pt>
          <cx:pt idx="177">4.4514136308629269</cx:pt>
          <cx:pt idx="178">3.7641372667048181</cx:pt>
          <cx:pt idx="179">4.9580676666358476</cx:pt>
          <cx:pt idx="180">4.1202669391060027</cx:pt>
          <cx:pt idx="181">3.5271369774334871</cx:pt>
          <cx:pt idx="182">3.4416430007755552</cx:pt>
          <cx:pt idx="183">4.062988966097274</cx:pt>
          <cx:pt idx="184">3.7806148858696602</cx:pt>
          <cx:pt idx="185">4.1556001976368373</cx:pt>
          <cx:pt idx="186">4.0592950498294176</cx:pt>
          <cx:pt idx="187">3.8408684349372511</cx:pt>
          <cx:pt idx="188">3.5312825127726382</cx:pt>
          <cx:pt idx="189">3.2640611101256538</cx:pt>
          <cx:pt idx="190">3.6913940191731922</cx:pt>
          <cx:pt idx="191">4.2125595177293889</cx:pt>
          <cx:pt idx="192">3.9556374976520821</cx:pt>
          <cx:pt idx="193">3.371704488515205</cx:pt>
          <cx:pt idx="194">3.9392723703404728</cx:pt>
          <cx:pt idx="195">4.0241269518915352</cx:pt>
          <cx:pt idx="196">3.5164570255195469</cx:pt>
          <cx:pt idx="197">3.9314900423782109</cx:pt>
          <cx:pt idx="198">3.8932834873784001</cx:pt>
          <cx:pt idx="199">3.4128118808677508</cx:pt>
          <cx:pt idx="200">4.8794468400870707</cx:pt>
          <cx:pt idx="201">4.9301961315920586</cx:pt>
          <cx:pt idx="202">5</cx:pt>
          <cx:pt idx="203">5</cx:pt>
          <cx:pt idx="204">4.4455826580107276</cx:pt>
          <cx:pt idx="205">4.5555437400212204</cx:pt>
          <cx:pt idx="206">4.918758816802165</cx:pt>
          <cx:pt idx="207">4.918446487728052</cx:pt>
          <cx:pt idx="208">4.9187619215765119</cx:pt>
          <cx:pt idx="209">5</cx:pt>
          <cx:pt idx="210">4.9327226276732921</cx:pt>
          <cx:pt idx="211">5</cx:pt>
          <cx:pt idx="212">5</cx:pt>
          <cx:pt idx="213">4.9528478128264499</cx:pt>
          <cx:pt idx="214">4.711182688839914</cx:pt>
          <cx:pt idx="215">4.9797423051233167</cx:pt>
          <cx:pt idx="216">4.5967936963656069</cx:pt>
          <cx:pt idx="217">4.7307953483149978</cx:pt>
          <cx:pt idx="218">4.6686591130427244</cx:pt>
          <cx:pt idx="219">4.8104685348465814</cx:pt>
          <cx:pt idx="220">5</cx:pt>
          <cx:pt idx="221">4.3231837018520629</cx:pt>
          <cx:pt idx="222">4.9615650475936288</cx:pt>
          <cx:pt idx="223">4.3868210322025867</cx:pt>
          <cx:pt idx="224">4.6720170335526419</cx:pt>
          <cx:pt idx="225">5</cx:pt>
          <cx:pt idx="226">4.8060700047738658</cx:pt>
          <cx:pt idx="227">4.5205638055176731</cx:pt>
          <cx:pt idx="228">4.6111740726850083</cx:pt>
          <cx:pt idx="229">4.9598994372336689</cx:pt>
          <cx:pt idx="230">4.6074083420707161</cx:pt>
          <cx:pt idx="231">4.8441146473954939</cx:pt>
          <cx:pt idx="232">4.8013929599759537</cx:pt>
          <cx:pt idx="233">4.6270999130985464</cx:pt>
          <cx:pt idx="234">5</cx:pt>
          <cx:pt idx="235">4.9484797555795028</cx:pt>
          <cx:pt idx="236">4.2837143533355979</cx:pt>
          <cx:pt idx="237">4.836613578692357</cx:pt>
          <cx:pt idx="238">4.6245533838079034</cx:pt>
          <cx:pt idx="239">5</cx:pt>
          <cx:pt idx="240">4.5918698153918251</cx:pt>
          <cx:pt idx="241">4.7613158896332752</cx:pt>
          <cx:pt idx="242">4.9162468197451146</cx:pt>
          <cx:pt idx="243">5</cx:pt>
          <cx:pt idx="244">4.4899258982360557</cx:pt>
          <cx:pt idx="245">4.7063746910397626</cx:pt>
          <cx:pt idx="246">4.6712636722097614</cx:pt>
          <cx:pt idx="247">4.6266676918565723</cx:pt>
          <cx:pt idx="248">5</cx:pt>
          <cx:pt idx="249">4.8912454277402393</cx:pt>
          <cx:pt idx="250">4.4747790114162376</cx:pt>
          <cx:pt idx="251">5</cx:pt>
          <cx:pt idx="252">5</cx:pt>
          <cx:pt idx="253">5</cx:pt>
          <cx:pt idx="254">4.4101575085114968</cx:pt>
          <cx:pt idx="255">4.6689414817834374</cx:pt>
          <cx:pt idx="256">5</cx:pt>
          <cx:pt idx="257">4.6130826335953046</cx:pt>
          <cx:pt idx="258">4.9009548570365569</cx:pt>
          <cx:pt idx="259">4.9836585133573346</cx:pt>
          <cx:pt idx="260">4.5582673821054804</cx:pt>
          <cx:pt idx="261">4.7751186609845497</cx:pt>
          <cx:pt idx="262">3.979683164982732</cx:pt>
          <cx:pt idx="263">4.5339030896664276</cx:pt>
          <cx:pt idx="264">4.7268579621517102</cx:pt>
          <cx:pt idx="265">4.4780542045087879</cx:pt>
          <cx:pt idx="266">5</cx:pt>
          <cx:pt idx="267">4.4324646555098406</cx:pt>
          <cx:pt idx="268">4.6799888783257542</cx:pt>
          <cx:pt idx="269">4.8226851443215226</cx:pt>
          <cx:pt idx="270">5</cx:pt>
          <cx:pt idx="271">4.4310344622051403</cx:pt>
          <cx:pt idx="272">5</cx:pt>
          <cx:pt idx="273">4.7925582652548968</cx:pt>
          <cx:pt idx="274">4.5446228372380126</cx:pt>
          <cx:pt idx="275">4.9055258685658174</cx:pt>
          <cx:pt idx="276">4.8397649238933678</cx:pt>
          <cx:pt idx="277">4.6399457807103017</cx:pt>
          <cx:pt idx="278">4.8074505212475049</cx:pt>
          <cx:pt idx="279">4.69367160078456</cx:pt>
          <cx:pt idx="280">4.8183793363128116</cx:pt>
          <cx:pt idx="281">4.9555326686302621</cx:pt>
          <cx:pt idx="282">5</cx:pt>
          <cx:pt idx="283">4.4805461252932881</cx:pt>
          <cx:pt idx="284">5</cx:pt>
          <cx:pt idx="285">4.3019780501193754</cx:pt>
          <cx:pt idx="286">4.7520537262411038</cx:pt>
          <cx:pt idx="287">4.9370793016211438</cx:pt>
          <cx:pt idx="288">4.8602479669337582</cx:pt>
          <cx:pt idx="289">4.6343251200448519</cx:pt>
          <cx:pt idx="290">4.7379694374106824</cx:pt>
          <cx:pt idx="291">4.6667497663352906</cx:pt>
          <cx:pt idx="292">4.6426588107639466</cx:pt>
          <cx:pt idx="293">5</cx:pt>
          <cx:pt idx="294">4.8792538714912617</cx:pt>
          <cx:pt idx="295">4.6167726011848362</cx:pt>
          <cx:pt idx="296">5</cx:pt>
          <cx:pt idx="297">4.866824880219152</cx:pt>
          <cx:pt idx="298">4.9932155297097403</cx:pt>
          <cx:pt idx="299">4.947407210480903</cx:pt>
          <cx:pt idx="300">4.6842009978155854</cx:pt>
          <cx:pt idx="301">4.7379637919606061</cx:pt>
          <cx:pt idx="302">4.9994587210246522</cx:pt>
          <cx:pt idx="303">4.9720740530866916</cx:pt>
          <cx:pt idx="304">4.8458196812071703</cx:pt>
          <cx:pt idx="305">4.8734654766617558</cx:pt>
          <cx:pt idx="306">5</cx:pt>
          <cx:pt idx="307">4.7316857222328332</cx:pt>
          <cx:pt idx="308">4.9594194762340074</cx:pt>
          <cx:pt idx="309">4.8095614695132207</cx:pt>
          <cx:pt idx="310">4.8064637593545552</cx:pt>
          <cx:pt idx="311">5</cx:pt>
          <cx:pt idx="312">5</cx:pt>
          <cx:pt idx="313">5</cx:pt>
          <cx:pt idx="314">5</cx:pt>
          <cx:pt idx="315">4.8542007683265513</cx:pt>
          <cx:pt idx="316">4.9863905942589923</cx:pt>
          <cx:pt idx="317">4.7879466486813076</cx:pt>
          <cx:pt idx="318">4.914833270497688</cx:pt>
          <cx:pt idx="319">4.8239713891264628</cx:pt>
          <cx:pt idx="320">4.869399192998543</cx:pt>
          <cx:pt idx="321">4.9690314050873834</cx:pt>
          <cx:pt idx="322">4.6863558633533051</cx:pt>
          <cx:pt idx="323">5</cx:pt>
          <cx:pt idx="324">4.6487965237000592</cx:pt>
          <cx:pt idx="325">4.6071622774424537</cx:pt>
          <cx:pt idx="326">5</cx:pt>
          <cx:pt idx="327">5</cx:pt>
          <cx:pt idx="328">4.9748239634104303</cx:pt>
          <cx:pt idx="329">4.9756691018528558</cx:pt>
          <cx:pt idx="330">4.8475506454306174</cx:pt>
          <cx:pt idx="331">4.6705491257028333</cx:pt>
          <cx:pt idx="332">4.8651609116387453</cx:pt>
          <cx:pt idx="333">4.714567657697577</cx:pt>
          <cx:pt idx="334">5</cx:pt>
          <cx:pt idx="335">4.8205885236995716</cx:pt>
          <cx:pt idx="336">4.6849005606414984</cx:pt>
          <cx:pt idx="337">4.7857228316694007</cx:pt>
          <cx:pt idx="338">4.9325862908551246</cx:pt>
          <cx:pt idx="339">4.7372550894392047</cx:pt>
          <cx:pt idx="340">4.6855559208867126</cx:pt>
          <cx:pt idx="341">4.8987374422983816</cx:pt>
          <cx:pt idx="342">4.8989933142217454</cx:pt>
          <cx:pt idx="343">4.7486113649257744</cx:pt>
          <cx:pt idx="344">4.7557923388763346</cx:pt>
          <cx:pt idx="345">4.896409987471527</cx:pt>
          <cx:pt idx="346">4.5603831317005348</cx:pt>
          <cx:pt idx="347">4.5685072451246889</cx:pt>
          <cx:pt idx="348">4.7063111557495123</cx:pt>
          <cx:pt idx="349">4.8073105696576306</cx:pt>
          <cx:pt idx="350">4.9121815131195996</cx:pt>
          <cx:pt idx="351">5</cx:pt>
          <cx:pt idx="352">5</cx:pt>
          <cx:pt idx="353">4.818012294007314</cx:pt>
          <cx:pt idx="354">4.8461967584194623</cx:pt>
          <cx:pt idx="355">4.6494941270724377</cx:pt>
          <cx:pt idx="356">4.846297372801522</cx:pt>
          <cx:pt idx="357">4.7922682722159724</cx:pt>
          <cx:pt idx="358">4.9145437120676174</cx:pt>
          <cx:pt idx="359">4.6845538112895353</cx:pt>
          <cx:pt idx="360">4.9538693028482337</cx:pt>
          <cx:pt idx="361">5</cx:pt>
          <cx:pt idx="362">4.8282479703086283</cx:pt>
          <cx:pt idx="363">4.9303423444197882</cx:pt>
          <cx:pt idx="364">4.9880287983422216</cx:pt>
          <cx:pt idx="365">4.7697559056228327</cx:pt>
          <cx:pt idx="366">4.8948184963620829</cx:pt>
          <cx:pt idx="367">4.852518480156359</cx:pt>
          <cx:pt idx="368">4.8695352197097659</cx:pt>
          <cx:pt idx="369">4.6953980432289066</cx:pt>
          <cx:pt idx="370">4.8549020348517882</cx:pt>
          <cx:pt idx="371">4.94959965824909</cx:pt>
          <cx:pt idx="372">5</cx:pt>
          <cx:pt idx="373">5</cx:pt>
          <cx:pt idx="374">5</cx:pt>
          <cx:pt idx="375">4.6965304874223897</cx:pt>
          <cx:pt idx="376">5</cx:pt>
          <cx:pt idx="377">4.88666840114767</cx:pt>
          <cx:pt idx="378">5</cx:pt>
          <cx:pt idx="379">4.688340342928969</cx:pt>
          <cx:pt idx="380">4.6820556315638449</cx:pt>
          <cx:pt idx="381">4.7301214709111949</cx:pt>
          <cx:pt idx="382">4.4252208551380381</cx:pt>
          <cx:pt idx="383">4.7448489956638484</cx:pt>
          <cx:pt idx="384">4.6981734676892604</cx:pt>
          <cx:pt idx="385">4.8800787572952409</cx:pt>
          <cx:pt idx="386">4.9183511951554317</cx:pt>
          <cx:pt idx="387">5</cx:pt>
          <cx:pt idx="388">5</cx:pt>
          <cx:pt idx="389">4.7346192688675188</cx:pt>
          <cx:pt idx="390">4.6703170657303277</cx:pt>
          <cx:pt idx="391">4.9483838343013007</cx:pt>
          <cx:pt idx="392">4.5859533585958712</cx:pt>
          <cx:pt idx="393">5</cx:pt>
          <cx:pt idx="394">5</cx:pt>
          <cx:pt idx="395">4.7561648695790586</cx:pt>
          <cx:pt idx="396">4.5073730941818244</cx:pt>
          <cx:pt idx="397">5</cx:pt>
          <cx:pt idx="398">4.8270920309494763</cx:pt>
          <cx:pt idx="399">5</cx:pt>
          <cx:pt idx="400">3.1919503194219718</cx:pt>
          <cx:pt idx="401">3.540218741966179</cx:pt>
          <cx:pt idx="402">3.751835294901364</cx:pt>
          <cx:pt idx="403">3.7664432078176602</cx:pt>
          <cx:pt idx="404">3.5924770849822649</cx:pt>
          <cx:pt idx="405">3.9679974763216239</cx:pt>
          <cx:pt idx="406">3.3763328497160918</cx:pt>
          <cx:pt idx="407">3.7001671802425471</cx:pt>
          <cx:pt idx="408">3.792103471099165</cx:pt>
          <cx:pt idx="409">3.9300535919205619</cx:pt>
          <cx:pt idx="410">3.9990652073311108</cx:pt>
          <cx:pt idx="411">3.356375267856746</cx:pt>
          <cx:pt idx="412">3.213060040242532</cx:pt>
          <cx:pt idx="413">4.1971868876644782</cx:pt>
          <cx:pt idx="414">3.8663099041928568</cx:pt>
          <cx:pt idx="415">3.488029712205206</cx:pt>
          <cx:pt idx="416">4.2929031914328828</cx:pt>
          <cx:pt idx="417">3.790486122002501</cx:pt>
          <cx:pt idx="418">4.1627540144223394</cx:pt>
          <cx:pt idx="419">3.7736314684935381</cx:pt>
          <cx:pt idx="420">4.4712617737086946</cx:pt>
          <cx:pt idx="421">4.3643692948551216</cx:pt>
          <cx:pt idx="422">3.662862548032324</cx:pt>
          <cx:pt idx="423">4.0900498328340236</cx:pt>
          <cx:pt idx="424">3.975881582354801</cx:pt>
          <cx:pt idx="425">4.2290210451363217</cx:pt>
          <cx:pt idx="426">3.4122767887969641</cx:pt>
          <cx:pt idx="427">3.9901180109994541</cx:pt>
          <cx:pt idx="428">4.1204485703973557</cx:pt>
          <cx:pt idx="429">3.1344411797519101</cx:pt>
          <cx:pt idx="430">3.335859520566979</cx:pt>
          <cx:pt idx="431">3.0362687377839652</cx:pt>
          <cx:pt idx="432">3.6557076079444051</cx:pt>
          <cx:pt idx="433">4.0011397895285867</cx:pt>
          <cx:pt idx="434">4.2758249682336098</cx:pt>
          <cx:pt idx="435">3.775933173146921</cx:pt>
          <cx:pt idx="436">4.3200154409499518</cx:pt>
          <cx:pt idx="437">3.266964489624788</cx:pt>
          <cx:pt idx="438">3.1538161462256959</cx:pt>
          <cx:pt idx="439">3.7305583053861828</cx:pt>
          <cx:pt idx="440">3.8844229071287582</cx:pt>
          <cx:pt idx="441">3.7385568381670669</cx:pt>
          <cx:pt idx="442">3.0263952649860428</cx:pt>
          <cx:pt idx="443">3.7188079861705239</cx:pt>
          <cx:pt idx="444">3.2934356748233009</cx:pt>
          <cx:pt idx="445">3.984385392090513</cx:pt>
          <cx:pt idx="446">3.8783093861338971</cx:pt>
          <cx:pt idx="447">3.4210420747854262</cx:pt>
          <cx:pt idx="448">3.5701465789321571</cx:pt>
          <cx:pt idx="449">3.3792752673388669</cx:pt>
          <cx:pt idx="450">3.7280623159543902</cx:pt>
          <cx:pt idx="451">4.0842998121754333</cx:pt>
          <cx:pt idx="452">3.40499588378256</cx:pt>
          <cx:pt idx="453">3.926416280431245</cx:pt>
          <cx:pt idx="454">3.5644098335696461</cx:pt>
          <cx:pt idx="455">3.4724945087081802</cx:pt>
          <cx:pt idx="456">3.7125393740159049</cx:pt>
          <cx:pt idx="457">3.3876651871532188</cx:pt>
          <cx:pt idx="458">3.5562227431284859</cx:pt>
          <cx:pt idx="459">3.3307427375939032</cx:pt>
          <cx:pt idx="460">4.4376537965207374</cx:pt>
          <cx:pt idx="461">3.7623422431901048</cx:pt>
          <cx:pt idx="462">3.505096072202595</cx:pt>
          <cx:pt idx="463">3.824892968756977</cx:pt>
          <cx:pt idx="464">3.7106851826082101</cx:pt>
          <cx:pt idx="465">3.6726606401633721</cx:pt>
          <cx:pt idx="466">3.9649583450151988</cx:pt>
          <cx:pt idx="467">4.0151276985165572</cx:pt>
          <cx:pt idx="468">3.5643245983363152</cx:pt>
          <cx:pt idx="469">3.5484636157743621</cx:pt>
          <cx:pt idx="470">3.6537319059969251</cx:pt>
          <cx:pt idx="471">2.9443275923425452</cx:pt>
          <cx:pt idx="472">3.219683128230507</cx:pt>
          <cx:pt idx="473">4.228405993605584</cx:pt>
          <cx:pt idx="474">4.3257386997254494</cx:pt>
          <cx:pt idx="475">3.662837386155267</cx:pt>
          <cx:pt idx="476">3.951794937069518</cx:pt>
          <cx:pt idx="477">3.8589375540902382</cx:pt>
          <cx:pt idx="478">4.827608282959333</cx:pt>
          <cx:pt idx="479">4.1418512190021017</cx:pt>
          <cx:pt idx="480">3.7052288429817311</cx:pt>
          <cx:pt idx="481">3.4155608457898512</cx:pt>
          <cx:pt idx="482">3.18774378790985</cx:pt>
          <cx:pt idx="483">3.8212122725535278</cx:pt>
          <cx:pt idx="484">3.485277239150494</cx:pt>
          <cx:pt idx="485">3.2522112016408138</cx:pt>
          <cx:pt idx="486">3.5236994905151162</cx:pt>
          <cx:pt idx="487">3.3714581987349619</cx:pt>
          <cx:pt idx="488">4.3404995722753981</cx:pt>
          <cx:pt idx="489">4.0585739149323077</cx:pt>
          <cx:pt idx="490">3.7472095755391841</cx:pt>
          <cx:pt idx="491">4.2679804486115094</cx:pt>
          <cx:pt idx="492">3.7770789076766662</cx:pt>
          <cx:pt idx="493">3.4485505295351082</cx:pt>
          <cx:pt idx="494">4.2830934270443803</cx:pt>
          <cx:pt idx="495">3.93861851528963</cx:pt>
          <cx:pt idx="496">3.3869638459857399</cx:pt>
          <cx:pt idx="497">3.6833814626707371</cx:pt>
          <cx:pt idx="498">3.4435336113153352</cx:pt>
          <cx:pt idx="499">3.266020094162482</cx:pt>
        </cx:lvl>
      </cx:numDim>
    </cx:data>
  </cx:chartData>
  <cx:chart>
    <cx:title pos="t" align="ctr" overlay="0">
      <cx:tx>
        <cx:txData>
          <cx:v>Distribution of Trust Score Across LLMs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600" b="1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mbria"/>
            </a:rPr>
            <a:t>Distribution of Trust Score Across LLMs</a:t>
          </a:r>
        </a:p>
      </cx:txPr>
    </cx:title>
    <cx:plotArea>
      <cx:plotAreaRegion>
        <cx:series layoutId="boxWhisker" uniqueId="{3386E48F-01FA-4011-868C-FF295B1738EC}">
          <cx:tx>
            <cx:txData>
              <cx:f>Sheet1!$B$1</cx:f>
              <cx:v>Trust Score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.5"/>
        <cx:title>
          <cx:tx>
            <cx:txData>
              <cx:v>LLM Model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/>
              </a:pPr>
              <a:r>
                <a:rPr lang="en-US" sz="1800" b="1" i="0" u="none" strike="noStrike" cap="all" baseline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/>
                </a:rPr>
                <a:t>LLM Model</a:t>
              </a:r>
            </a:p>
          </cx:txPr>
        </cx:title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 b="1"/>
            </a:pPr>
            <a:endParaRPr lang="en-US" sz="1400" b="1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1">
        <cx:valScaling min="2"/>
        <cx:title>
          <cx:tx>
            <cx:txData>
              <cx:v>Clinical Score Title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/>
              </a:pPr>
              <a:r>
                <a:rPr lang="en-US" sz="1200" b="1" i="0" u="none" strike="noStrike" cap="all" baseline="0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/>
                </a:rPr>
                <a:t>Clinical Score Title</a:t>
              </a:r>
            </a:p>
          </cx:txPr>
        </cx:title>
        <cx:majorGridlines/>
        <cx:min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b="1"/>
            </a:pPr>
            <a:endParaRPr lang="en-US" sz="900" b="1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</cx:plotArea>
  </cx:chart>
  <cx:spPr>
    <a:solidFill>
      <a:schemeClr val="bg1"/>
    </a:solidFill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7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/>
  </cs:dataLabel>
  <cs:dataLabelCallout>
    <cs:lnRef idx="0"/>
    <cs:fillRef idx="0"/>
    <cs:effectRef idx="0"/>
    <cs:fontRef idx="minor">
      <a:schemeClr val="lt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60000"/>
        </a:schemeClr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2857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25400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2857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5387342"/>
            <a:ext cx="38404800" cy="1146048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7289782"/>
            <a:ext cx="38404800" cy="7947658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5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0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752600"/>
            <a:ext cx="1104138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752600"/>
            <a:ext cx="3248406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3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2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8206745"/>
            <a:ext cx="44165520" cy="13693138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22029425"/>
            <a:ext cx="44165520" cy="7200898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1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8763000"/>
            <a:ext cx="2176272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8763000"/>
            <a:ext cx="2176272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4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752603"/>
            <a:ext cx="4416552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8069582"/>
            <a:ext cx="21662705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2024360"/>
            <a:ext cx="21662705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8069582"/>
            <a:ext cx="21769390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2024360"/>
            <a:ext cx="2176939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2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0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194560"/>
            <a:ext cx="16515395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739642"/>
            <a:ext cx="25923240" cy="233934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9875520"/>
            <a:ext cx="16515395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7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194560"/>
            <a:ext cx="16515395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739642"/>
            <a:ext cx="25923240" cy="233934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9875520"/>
            <a:ext cx="16515395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5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752603"/>
            <a:ext cx="4416552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8763000"/>
            <a:ext cx="4416552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0510482"/>
            <a:ext cx="115214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B2142-0B5B-784B-BAF2-FD1A08868190}" type="datetimeFigureOut">
              <a:rPr lang="en-US" smtClean="0"/>
              <a:t>10/18/25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0510482"/>
            <a:ext cx="172821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0510482"/>
            <a:ext cx="115214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BBE28-C006-5147-B4C2-8741B2D15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2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26" Type="http://schemas.openxmlformats.org/officeDocument/2006/relationships/image" Target="../media/image21.png"/><Relationship Id="rId3" Type="http://schemas.openxmlformats.org/officeDocument/2006/relationships/image" Target="../media/image2.jp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image" Target="../media/image1.jpg"/><Relationship Id="rId16" Type="http://schemas.openxmlformats.org/officeDocument/2006/relationships/hyperlink" Target="mailto:aramezani@bwh.Harvard.edu" TargetMode="External"/><Relationship Id="rId20" Type="http://schemas.openxmlformats.org/officeDocument/2006/relationships/image" Target="../media/image17.png"/><Relationship Id="rId29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s://nezamilab.bwh.harvard.edu/" TargetMode="External"/><Relationship Id="rId23" Type="http://schemas.microsoft.com/office/2014/relationships/chartEx" Target="../charts/chartEx1.xml"/><Relationship Id="rId28" Type="http://schemas.openxmlformats.org/officeDocument/2006/relationships/image" Target="../media/image20.png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chart" Target="../charts/chart1.xml"/><Relationship Id="rId27" Type="http://schemas.openxmlformats.org/officeDocument/2006/relationships/image" Target="../media/image19.png"/><Relationship Id="rId30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5D5C75-508A-4330-6539-B57469BD212F}"/>
              </a:ext>
            </a:extLst>
          </p:cNvPr>
          <p:cNvSpPr/>
          <p:nvPr/>
        </p:nvSpPr>
        <p:spPr>
          <a:xfrm>
            <a:off x="93028" y="0"/>
            <a:ext cx="51095415" cy="32918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ounded Rectangle 184">
            <a:extLst>
              <a:ext uri="{FF2B5EF4-FFF2-40B4-BE49-F238E27FC236}">
                <a16:creationId xmlns:a16="http://schemas.microsoft.com/office/drawing/2014/main" id="{992D055E-5266-57C3-171E-ACD811811B3D}"/>
              </a:ext>
            </a:extLst>
          </p:cNvPr>
          <p:cNvSpPr/>
          <p:nvPr/>
        </p:nvSpPr>
        <p:spPr>
          <a:xfrm>
            <a:off x="4531781" y="18270865"/>
            <a:ext cx="11572462" cy="99544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Rounded Rectangle 180">
            <a:extLst>
              <a:ext uri="{FF2B5EF4-FFF2-40B4-BE49-F238E27FC236}">
                <a16:creationId xmlns:a16="http://schemas.microsoft.com/office/drawing/2014/main" id="{0AFC0066-60A4-54FD-5979-84B6A035240B}"/>
              </a:ext>
            </a:extLst>
          </p:cNvPr>
          <p:cNvSpPr/>
          <p:nvPr/>
        </p:nvSpPr>
        <p:spPr>
          <a:xfrm>
            <a:off x="4531781" y="10751922"/>
            <a:ext cx="11572462" cy="59588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Persistent Clinical Gaps: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Cardiac surgery is among the most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complex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resource-intensive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specialties. Despite device and perioperative advances, teams still operate with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fragmented workflows, siloed data, and reactive decisions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Limitations of Current Tools: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Existing risk scores and rule-based decision systems lack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real-time adaptability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fail to integrate intraoperative waveforms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perfusion logs, and unstructured operative notes, leaving clinicians with incomplete guidance.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Need for Trustworthy AI: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Surgeons demand decision support that is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actionable, explainable, and safe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ctr"/>
            <a:endParaRPr lang="en-US" sz="2800" dirty="0"/>
          </a:p>
        </p:txBody>
      </p:sp>
      <p:sp>
        <p:nvSpPr>
          <p:cNvPr id="180" name="Rounded Rectangle 179">
            <a:extLst>
              <a:ext uri="{FF2B5EF4-FFF2-40B4-BE49-F238E27FC236}">
                <a16:creationId xmlns:a16="http://schemas.microsoft.com/office/drawing/2014/main" id="{B2757064-2270-4F3A-1295-094BFDE96C78}"/>
              </a:ext>
            </a:extLst>
          </p:cNvPr>
          <p:cNvSpPr/>
          <p:nvPr/>
        </p:nvSpPr>
        <p:spPr>
          <a:xfrm>
            <a:off x="4680793" y="3383692"/>
            <a:ext cx="11572462" cy="59588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Cardiac surgery remains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high-stakes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resource-intensive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yet workflows are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fragmented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data streams are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siloed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decisions often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reactive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CardiacGPT</a:t>
            </a:r>
            <a:r>
              <a:rPr lang="en-US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™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integrates real-time physiologic analytics with retrieval-augmented reasoning to provide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concise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actionable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explainable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guidance across the perioperative continuum (admission → discharge).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By aligning with cardiology ecosystem of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perfusion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systems,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monitors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surgical devices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CardiacGPT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can accelerate translation from prototype to clinical deployment and amplify global cardiac surgery outcomes.</a:t>
            </a:r>
          </a:p>
          <a:p>
            <a:pPr algn="ctr"/>
            <a:endParaRPr lang="en-US" sz="2800" dirty="0"/>
          </a:p>
        </p:txBody>
      </p:sp>
      <p:sp>
        <p:nvSpPr>
          <p:cNvPr id="178" name="Rectangle: Rounded Corners 15">
            <a:extLst>
              <a:ext uri="{FF2B5EF4-FFF2-40B4-BE49-F238E27FC236}">
                <a16:creationId xmlns:a16="http://schemas.microsoft.com/office/drawing/2014/main" id="{88FEE736-DF8A-A3FE-C8C3-5174CD557EA4}"/>
              </a:ext>
            </a:extLst>
          </p:cNvPr>
          <p:cNvSpPr/>
          <p:nvPr/>
        </p:nvSpPr>
        <p:spPr>
          <a:xfrm>
            <a:off x="32648248" y="11176855"/>
            <a:ext cx="12558558" cy="540935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4BA3690F-C4C6-497B-D27E-21D37417F605}"/>
              </a:ext>
            </a:extLst>
          </p:cNvPr>
          <p:cNvSpPr/>
          <p:nvPr/>
        </p:nvSpPr>
        <p:spPr>
          <a:xfrm>
            <a:off x="-99681" y="-85539"/>
            <a:ext cx="51095415" cy="33852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cs typeface="Calibri" panose="020F0502020204030204" pitchFamily="34" charset="0"/>
              </a:rPr>
              <a:t>CardiacGPT</a:t>
            </a:r>
            <a:r>
              <a:rPr lang="en-US" sz="9600" b="1" baseline="30000" dirty="0" err="1">
                <a:solidFill>
                  <a:srgbClr val="FF0000"/>
                </a:solidFill>
                <a:cs typeface="Calibri" panose="020F0502020204030204" pitchFamily="34" charset="0"/>
              </a:rPr>
              <a:t>TM</a:t>
            </a:r>
            <a:r>
              <a:rPr lang="en-US" sz="9600" b="1" baseline="30000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9600" b="1" dirty="0">
                <a:solidFill>
                  <a:srgbClr val="FF0000"/>
                </a:solidFill>
                <a:cs typeface="Calibri" panose="020F0502020204030204" pitchFamily="34" charset="0"/>
              </a:rPr>
              <a:t>:</a:t>
            </a:r>
            <a:r>
              <a:rPr lang="en-US" sz="8000" b="1" dirty="0">
                <a:cs typeface="Calibri" panose="020F0502020204030204" pitchFamily="34" charset="0"/>
              </a:rPr>
              <a:t> AI-Powered Workflow Orchestrator for Cardiac Surgery</a:t>
            </a:r>
            <a:endParaRPr lang="en-US" sz="3600" b="1" dirty="0"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E8151F-EC92-6C84-439F-E390DEF4BDA9}"/>
              </a:ext>
            </a:extLst>
          </p:cNvPr>
          <p:cNvSpPr/>
          <p:nvPr/>
        </p:nvSpPr>
        <p:spPr>
          <a:xfrm>
            <a:off x="-186215" y="-107260"/>
            <a:ext cx="4817653" cy="33025660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 prstMaterial="translucentPowder">
            <a:bevelB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77735E-DC0A-525C-42BF-421D5409B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2656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DDB83C1-7F96-E9A6-3E7D-15120314A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24180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2ADA31F-FB9B-C675-260F-218BE8FB7F87}"/>
              </a:ext>
            </a:extLst>
          </p:cNvPr>
          <p:cNvGrpSpPr/>
          <p:nvPr/>
        </p:nvGrpSpPr>
        <p:grpSpPr>
          <a:xfrm>
            <a:off x="45466044" y="-54148"/>
            <a:ext cx="5792462" cy="32786360"/>
            <a:chOff x="44682906" y="-107260"/>
            <a:chExt cx="5792462" cy="3278636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D1DBF2C-7534-C599-3F39-99A38FFD9DE9}"/>
                </a:ext>
              </a:extLst>
            </p:cNvPr>
            <p:cNvSpPr/>
            <p:nvPr/>
          </p:nvSpPr>
          <p:spPr>
            <a:xfrm>
              <a:off x="44682906" y="-107260"/>
              <a:ext cx="5722399" cy="32786360"/>
            </a:xfrm>
            <a:prstGeom prst="rect">
              <a:avLst/>
            </a:prstGeom>
            <a:pattFill prst="pct30">
              <a:fgClr>
                <a:schemeClr val="accent1"/>
              </a:fgClr>
              <a:bgClr>
                <a:schemeClr val="bg1"/>
              </a:bgClr>
            </a:patt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scene3d>
              <a:camera prst="orthographicFront"/>
              <a:lightRig rig="threePt" dir="t"/>
            </a:scene3d>
            <a:sp3d prstMaterial="translucentPowder">
              <a:bevelB w="1143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19C6A39-17B0-CA13-D699-AE04035A6342}"/>
                </a:ext>
              </a:extLst>
            </p:cNvPr>
            <p:cNvGrpSpPr/>
            <p:nvPr/>
          </p:nvGrpSpPr>
          <p:grpSpPr>
            <a:xfrm>
              <a:off x="45158205" y="6445174"/>
              <a:ext cx="5317163" cy="23565125"/>
              <a:chOff x="44831708" y="6333311"/>
              <a:chExt cx="5317163" cy="23565125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B73A81E-208E-8A86-121A-5599C8F829ED}"/>
                  </a:ext>
                </a:extLst>
              </p:cNvPr>
              <p:cNvGrpSpPr/>
              <p:nvPr/>
            </p:nvGrpSpPr>
            <p:grpSpPr>
              <a:xfrm>
                <a:off x="44831708" y="6333311"/>
                <a:ext cx="5317163" cy="18316162"/>
                <a:chOff x="39589279" y="5425773"/>
                <a:chExt cx="5317163" cy="18316162"/>
              </a:xfrm>
            </p:grpSpPr>
            <p:pic>
              <p:nvPicPr>
                <p:cNvPr id="19" name="Picture 18" descr="A person in a green shirt&#10;&#10;AI-generated content may be incorrect.">
                  <a:extLst>
                    <a:ext uri="{FF2B5EF4-FFF2-40B4-BE49-F238E27FC236}">
                      <a16:creationId xmlns:a16="http://schemas.microsoft.com/office/drawing/2014/main" id="{CD71F679-611C-72E2-C172-E2572E60A5CB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"/>
                <a:srcRect l="10732" r="6052" b="9287"/>
                <a:stretch>
                  <a:fillRect/>
                </a:stretch>
              </p:blipFill>
              <p:spPr>
                <a:xfrm>
                  <a:off x="39647704" y="11644471"/>
                  <a:ext cx="4572000" cy="45720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pic>
              <p:nvPicPr>
                <p:cNvPr id="16" name="Picture 15" descr="A person with long hair wearing a black sweater&#10;&#10;AI-generated content may be incorrect.">
                  <a:extLst>
                    <a:ext uri="{FF2B5EF4-FFF2-40B4-BE49-F238E27FC236}">
                      <a16:creationId xmlns:a16="http://schemas.microsoft.com/office/drawing/2014/main" id="{BD78391C-8D8B-46AA-311F-DAF7898909E6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/>
                <a:srcRect l="16330" t="4099" r="14040" b="19605"/>
                <a:stretch>
                  <a:fillRect/>
                </a:stretch>
              </p:blipFill>
              <p:spPr>
                <a:xfrm>
                  <a:off x="39589279" y="5425773"/>
                  <a:ext cx="4572000" cy="45720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56239A2-2A8A-9E50-0D9F-153B5807CE9D}"/>
                    </a:ext>
                  </a:extLst>
                </p:cNvPr>
                <p:cNvSpPr txBox="1"/>
                <p:nvPr/>
              </p:nvSpPr>
              <p:spPr>
                <a:xfrm>
                  <a:off x="39886644" y="10183961"/>
                  <a:ext cx="5019798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40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Anahita Moradmand, </a:t>
                  </a:r>
                </a:p>
                <a:p>
                  <a:pPr algn="just"/>
                  <a:r>
                    <a:rPr lang="en-US" sz="40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PhD (CEO)</a:t>
                  </a:r>
                  <a:endParaRPr lang="en-US" sz="4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9D46CC4-F4F3-A872-CC0D-896357F02F78}"/>
                    </a:ext>
                  </a:extLst>
                </p:cNvPr>
                <p:cNvSpPr txBox="1"/>
                <p:nvPr/>
              </p:nvSpPr>
              <p:spPr>
                <a:xfrm>
                  <a:off x="39935086" y="16323560"/>
                  <a:ext cx="414074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40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Amin Ramezani, </a:t>
                  </a:r>
                </a:p>
                <a:p>
                  <a:pPr algn="just"/>
                  <a:r>
                    <a:rPr lang="en-US" sz="40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PhD (CTO)</a:t>
                  </a:r>
                  <a:endParaRPr lang="en-US" sz="4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8A1E815A-CF1E-F386-0F18-E241C098BD06}"/>
                    </a:ext>
                  </a:extLst>
                </p:cNvPr>
                <p:cNvGrpSpPr/>
                <p:nvPr/>
              </p:nvGrpSpPr>
              <p:grpSpPr>
                <a:xfrm>
                  <a:off x="39713237" y="17701147"/>
                  <a:ext cx="4572000" cy="6040788"/>
                  <a:chOff x="45135205" y="17272701"/>
                  <a:chExt cx="4572000" cy="6040788"/>
                </a:xfrm>
              </p:grpSpPr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10A86F2-C826-3C2D-CD58-9D337D16D470}"/>
                      </a:ext>
                    </a:extLst>
                  </p:cNvPr>
                  <p:cNvSpPr txBox="1"/>
                  <p:nvPr/>
                </p:nvSpPr>
                <p:spPr>
                  <a:xfrm>
                    <a:off x="45442503" y="21990050"/>
                    <a:ext cx="4140744" cy="13234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just"/>
                    <a:r>
                      <a: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Farhad R Nezami,</a:t>
                    </a:r>
                    <a:r>
                      <a:rPr lang="en-US" sz="400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</a:t>
                    </a:r>
                  </a:p>
                  <a:p>
                    <a:pPr algn="just"/>
                    <a:r>
                      <a: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PhD</a:t>
                    </a:r>
                    <a:r>
                      <a:rPr lang="en-US" sz="400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</a:t>
                    </a:r>
                    <a:r>
                      <a: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(CSO)</a:t>
                    </a:r>
                    <a:endParaRPr lang="en-US" sz="4000" dirty="0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pic>
                <p:nvPicPr>
                  <p:cNvPr id="22" name="Picture 21" descr="A person in a suit and tie&#10;&#10;AI-generated content may be incorrect.">
                    <a:extLst>
                      <a:ext uri="{FF2B5EF4-FFF2-40B4-BE49-F238E27FC236}">
                        <a16:creationId xmlns:a16="http://schemas.microsoft.com/office/drawing/2014/main" id="{FD1281EF-F24B-BD81-8BE1-DFCEEABF47FC}"/>
                      </a:ext>
                    </a:extLst>
                  </p:cNvPr>
                  <p:cNvPicPr preferRelativeResize="0">
                    <a:picLocks/>
                  </p:cNvPicPr>
                  <p:nvPr/>
                </p:nvPicPr>
                <p:blipFill>
                  <a:blip r:embed="rId4"/>
                  <a:srcRect l="7609" b="6045"/>
                  <a:stretch>
                    <a:fillRect/>
                  </a:stretch>
                </p:blipFill>
                <p:spPr>
                  <a:xfrm>
                    <a:off x="45135205" y="17272701"/>
                    <a:ext cx="4572000" cy="4572000"/>
                  </a:xfrm>
                  <a:prstGeom prst="roundRect">
                    <a:avLst>
                      <a:gd name="adj" fmla="val 8594"/>
                    </a:avLst>
                  </a:prstGeom>
                  <a:solidFill>
                    <a:srgbClr val="FFFFFF">
                      <a:shade val="85000"/>
                    </a:srgbClr>
                  </a:solidFill>
                  <a:ln>
                    <a:noFill/>
                  </a:ln>
                  <a:effectLst>
                    <a:reflection blurRad="12700" stA="38000" endPos="28000" dist="5000" dir="5400000" sy="-100000" algn="bl" rotWithShape="0"/>
                  </a:effectLst>
                </p:spPr>
              </p:pic>
            </p:grpSp>
          </p:grp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D7176E56-AF07-0AC4-CBDD-64575A452D2F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4878136" y="25326436"/>
                <a:ext cx="4572000" cy="4572000"/>
              </a:xfrm>
              <a:prstGeom prst="rect">
                <a:avLst/>
              </a:prstGeom>
            </p:spPr>
          </p:pic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3A17B76-CAED-CC33-02DB-4A6737ED7B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447" y="10384839"/>
            <a:ext cx="4572000" cy="4390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1B6C68-48C2-71B2-D880-CD7B661498D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2370"/>
          <a:stretch/>
        </p:blipFill>
        <p:spPr>
          <a:xfrm>
            <a:off x="-35411" y="5307505"/>
            <a:ext cx="4572000" cy="4284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046CFD-4692-857F-5301-98C428F75C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99800" y="15855898"/>
            <a:ext cx="4572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D3876E4A-F315-1112-E072-92E4012A26C8}"/>
              </a:ext>
            </a:extLst>
          </p:cNvPr>
          <p:cNvGrpSpPr/>
          <p:nvPr/>
        </p:nvGrpSpPr>
        <p:grpSpPr>
          <a:xfrm>
            <a:off x="4556473" y="28342202"/>
            <a:ext cx="40650333" cy="4444158"/>
            <a:chOff x="-5204540" y="26089701"/>
            <a:chExt cx="50296888" cy="674179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A983376-6313-7202-0F84-EA783ABEF90A}"/>
                </a:ext>
              </a:extLst>
            </p:cNvPr>
            <p:cNvGrpSpPr/>
            <p:nvPr/>
          </p:nvGrpSpPr>
          <p:grpSpPr>
            <a:xfrm>
              <a:off x="-5204540" y="26089701"/>
              <a:ext cx="50296888" cy="6741799"/>
              <a:chOff x="-6564073" y="-98602"/>
              <a:chExt cx="62641878" cy="8113356"/>
            </a:xfrm>
          </p:grpSpPr>
          <p:sp>
            <p:nvSpPr>
              <p:cNvPr id="31" name="Rectangle: Rounded Corners 41">
                <a:extLst>
                  <a:ext uri="{FF2B5EF4-FFF2-40B4-BE49-F238E27FC236}">
                    <a16:creationId xmlns:a16="http://schemas.microsoft.com/office/drawing/2014/main" id="{CFEF9920-17B1-6007-EBC7-76EBB2976D7D}"/>
                  </a:ext>
                </a:extLst>
              </p:cNvPr>
              <p:cNvSpPr/>
              <p:nvPr/>
            </p:nvSpPr>
            <p:spPr>
              <a:xfrm>
                <a:off x="-6564073" y="-98602"/>
                <a:ext cx="9687324" cy="778794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6600" b="1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Perioperative Continuum</a:t>
                </a:r>
                <a:endParaRPr lang="en-US" sz="2800" b="1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B8764B5A-34CF-D9F5-7D99-457B717C2613}"/>
                  </a:ext>
                </a:extLst>
              </p:cNvPr>
              <p:cNvGrpSpPr/>
              <p:nvPr/>
            </p:nvGrpSpPr>
            <p:grpSpPr>
              <a:xfrm>
                <a:off x="29762779" y="178711"/>
                <a:ext cx="13143556" cy="7787942"/>
                <a:chOff x="21475376" y="12880842"/>
                <a:chExt cx="13143556" cy="7787942"/>
              </a:xfrm>
            </p:grpSpPr>
            <p:sp>
              <p:nvSpPr>
                <p:cNvPr id="45" name="Rectangle: Rounded Corners 17">
                  <a:extLst>
                    <a:ext uri="{FF2B5EF4-FFF2-40B4-BE49-F238E27FC236}">
                      <a16:creationId xmlns:a16="http://schemas.microsoft.com/office/drawing/2014/main" id="{66CBAF01-662B-FFDE-01FF-6D3521096554}"/>
                    </a:ext>
                  </a:extLst>
                </p:cNvPr>
                <p:cNvSpPr/>
                <p:nvPr/>
              </p:nvSpPr>
              <p:spPr>
                <a:xfrm>
                  <a:off x="21475376" y="12880842"/>
                  <a:ext cx="13143556" cy="7787942"/>
                </a:xfrm>
                <a:prstGeom prst="round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6" name="Picture 45" descr="A black background with white text&#10;&#10;AI-generated content may be incorrect.">
                  <a:extLst>
                    <a:ext uri="{FF2B5EF4-FFF2-40B4-BE49-F238E27FC236}">
                      <a16:creationId xmlns:a16="http://schemas.microsoft.com/office/drawing/2014/main" id="{8A7D1236-7F5B-D731-F3B0-BF68FB4DC2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l="4784" t="9074" r="5865" b="11667"/>
                <a:stretch>
                  <a:fillRect/>
                </a:stretch>
              </p:blipFill>
              <p:spPr bwMode="auto">
                <a:xfrm>
                  <a:off x="22787736" y="13184616"/>
                  <a:ext cx="11104342" cy="7166241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954242E-7538-D7C3-2F50-1F9503FED164}"/>
                  </a:ext>
                </a:extLst>
              </p:cNvPr>
              <p:cNvGrpSpPr/>
              <p:nvPr/>
            </p:nvGrpSpPr>
            <p:grpSpPr>
              <a:xfrm>
                <a:off x="42934249" y="226812"/>
                <a:ext cx="13143556" cy="7787942"/>
                <a:chOff x="-189215" y="12963458"/>
                <a:chExt cx="13143556" cy="7787942"/>
              </a:xfrm>
            </p:grpSpPr>
            <p:sp>
              <p:nvSpPr>
                <p:cNvPr id="43" name="Rectangle: Rounded Corners 18">
                  <a:extLst>
                    <a:ext uri="{FF2B5EF4-FFF2-40B4-BE49-F238E27FC236}">
                      <a16:creationId xmlns:a16="http://schemas.microsoft.com/office/drawing/2014/main" id="{AA218FAA-3F0E-A988-F9EF-A027F23FEB15}"/>
                    </a:ext>
                  </a:extLst>
                </p:cNvPr>
                <p:cNvSpPr/>
                <p:nvPr/>
              </p:nvSpPr>
              <p:spPr>
                <a:xfrm>
                  <a:off x="-189215" y="12963458"/>
                  <a:ext cx="13143556" cy="7787942"/>
                </a:xfrm>
                <a:prstGeom prst="round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4" name="Picture 43" descr="A black background with white text&#10;&#10;AI-generated content may be incorrect.">
                  <a:extLst>
                    <a:ext uri="{FF2B5EF4-FFF2-40B4-BE49-F238E27FC236}">
                      <a16:creationId xmlns:a16="http://schemas.microsoft.com/office/drawing/2014/main" id="{C1AAA2BA-CA99-D18D-4347-834478BF1A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5401" t="7979" r="6326" b="10993"/>
                <a:stretch>
                  <a:fillRect/>
                </a:stretch>
              </p:blipFill>
              <p:spPr bwMode="auto">
                <a:xfrm>
                  <a:off x="1324071" y="13291859"/>
                  <a:ext cx="10970092" cy="7134128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64E8A6CC-154B-6CA6-465B-BD71AA5879E6}"/>
                  </a:ext>
                </a:extLst>
              </p:cNvPr>
              <p:cNvGrpSpPr/>
              <p:nvPr/>
            </p:nvGrpSpPr>
            <p:grpSpPr>
              <a:xfrm>
                <a:off x="3343993" y="0"/>
                <a:ext cx="13143556" cy="7787942"/>
                <a:chOff x="1825845" y="1335325"/>
                <a:chExt cx="11929381" cy="7787942"/>
              </a:xfrm>
            </p:grpSpPr>
            <p:sp>
              <p:nvSpPr>
                <p:cNvPr id="41" name="Rectangle: Rounded Corners 15">
                  <a:extLst>
                    <a:ext uri="{FF2B5EF4-FFF2-40B4-BE49-F238E27FC236}">
                      <a16:creationId xmlns:a16="http://schemas.microsoft.com/office/drawing/2014/main" id="{AED5B848-D7AE-8B28-DED6-3AF18969C4E2}"/>
                    </a:ext>
                  </a:extLst>
                </p:cNvPr>
                <p:cNvSpPr/>
                <p:nvPr/>
              </p:nvSpPr>
              <p:spPr>
                <a:xfrm>
                  <a:off x="1825845" y="1335325"/>
                  <a:ext cx="11929381" cy="7787942"/>
                </a:xfrm>
                <a:prstGeom prst="round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2" name="Picture 41" descr="A black screen with white text&#10;&#10;AI-generated content may be incorrect.">
                  <a:extLst>
                    <a:ext uri="{FF2B5EF4-FFF2-40B4-BE49-F238E27FC236}">
                      <a16:creationId xmlns:a16="http://schemas.microsoft.com/office/drawing/2014/main" id="{2E2F5173-257D-7430-F7B4-F43EEA1CAD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l="3241" t="8877" r="5864" b="11413"/>
                <a:stretch>
                  <a:fillRect/>
                </a:stretch>
              </p:blipFill>
              <p:spPr bwMode="auto">
                <a:xfrm>
                  <a:off x="1928310" y="1743572"/>
                  <a:ext cx="11303798" cy="7166241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BEDF57AD-72AF-8A12-67B8-347E3E1FC391}"/>
                  </a:ext>
                </a:extLst>
              </p:cNvPr>
              <p:cNvGrpSpPr/>
              <p:nvPr/>
            </p:nvGrpSpPr>
            <p:grpSpPr>
              <a:xfrm>
                <a:off x="16591310" y="150433"/>
                <a:ext cx="13143556" cy="7787942"/>
                <a:chOff x="22173755" y="1476609"/>
                <a:chExt cx="13143556" cy="7787942"/>
              </a:xfrm>
            </p:grpSpPr>
            <p:sp>
              <p:nvSpPr>
                <p:cNvPr id="39" name="Rectangle: Rounded Corners 16">
                  <a:extLst>
                    <a:ext uri="{FF2B5EF4-FFF2-40B4-BE49-F238E27FC236}">
                      <a16:creationId xmlns:a16="http://schemas.microsoft.com/office/drawing/2014/main" id="{C24969A4-757D-1716-D1F0-E0230C4CB7C6}"/>
                    </a:ext>
                  </a:extLst>
                </p:cNvPr>
                <p:cNvSpPr/>
                <p:nvPr/>
              </p:nvSpPr>
              <p:spPr>
                <a:xfrm>
                  <a:off x="22173755" y="1476609"/>
                  <a:ext cx="13143556" cy="7787942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0" name="Picture 39" descr="A black background with a black square&#10;&#10;AI-generated content may be incorrect.">
                  <a:extLst>
                    <a:ext uri="{FF2B5EF4-FFF2-40B4-BE49-F238E27FC236}">
                      <a16:creationId xmlns:a16="http://schemas.microsoft.com/office/drawing/2014/main" id="{18910B00-FABE-D48F-0CA0-0C3F0B64B6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rcRect l="3472" t="7235" r="26431" b="10236"/>
                <a:stretch/>
              </p:blipFill>
              <p:spPr bwMode="auto">
                <a:xfrm>
                  <a:off x="24018367" y="1665306"/>
                  <a:ext cx="9679433" cy="7448812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</p:grp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7D9670F2-3CC0-14F0-A661-4769F80CEA2E}"/>
                </a:ext>
              </a:extLst>
            </p:cNvPr>
            <p:cNvSpPr/>
            <p:nvPr/>
          </p:nvSpPr>
          <p:spPr>
            <a:xfrm rot="5400000">
              <a:off x="11166471" y="29249914"/>
              <a:ext cx="5111136" cy="668971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iangle 54">
              <a:extLst>
                <a:ext uri="{FF2B5EF4-FFF2-40B4-BE49-F238E27FC236}">
                  <a16:creationId xmlns:a16="http://schemas.microsoft.com/office/drawing/2014/main" id="{826D1778-F031-FC7C-9E40-D2EED82C45A2}"/>
                </a:ext>
              </a:extLst>
            </p:cNvPr>
            <p:cNvSpPr/>
            <p:nvPr/>
          </p:nvSpPr>
          <p:spPr>
            <a:xfrm rot="5400000">
              <a:off x="21774939" y="29261317"/>
              <a:ext cx="5111136" cy="668971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iangle 55">
              <a:extLst>
                <a:ext uri="{FF2B5EF4-FFF2-40B4-BE49-F238E27FC236}">
                  <a16:creationId xmlns:a16="http://schemas.microsoft.com/office/drawing/2014/main" id="{703A2568-E959-5C1C-0EE5-B3577D206DC3}"/>
                </a:ext>
              </a:extLst>
            </p:cNvPr>
            <p:cNvSpPr/>
            <p:nvPr/>
          </p:nvSpPr>
          <p:spPr>
            <a:xfrm rot="5400000">
              <a:off x="32328261" y="29261318"/>
              <a:ext cx="5111136" cy="668971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3EBE8A69-185D-2BB0-CCA9-3BAC1C66DA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028" y="26726002"/>
            <a:ext cx="4098460" cy="409846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1EA167A8-04AD-A386-B703-EFAED1CBC70D}"/>
              </a:ext>
            </a:extLst>
          </p:cNvPr>
          <p:cNvSpPr txBox="1"/>
          <p:nvPr/>
        </p:nvSpPr>
        <p:spPr>
          <a:xfrm>
            <a:off x="-315009" y="30847368"/>
            <a:ext cx="46872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Nezami Lab Website:</a:t>
            </a:r>
          </a:p>
          <a:p>
            <a:pPr algn="ctr"/>
            <a:r>
              <a:rPr lang="en-US" sz="2400" dirty="0">
                <a:hlinkClick r:id="rId15"/>
              </a:rPr>
              <a:t>https://nezamilab.bwh.harvard.edu</a:t>
            </a:r>
            <a:endParaRPr lang="en-US" sz="2400" dirty="0"/>
          </a:p>
          <a:p>
            <a:pPr algn="ctr"/>
            <a:r>
              <a:rPr lang="en-US" sz="2400" dirty="0"/>
              <a:t>For any question send an email to:</a:t>
            </a:r>
          </a:p>
          <a:p>
            <a:pPr algn="ctr"/>
            <a:r>
              <a:rPr lang="en-US" sz="2400" dirty="0">
                <a:hlinkClick r:id="rId16"/>
              </a:rPr>
              <a:t>aramezani@bwh.Harvard.edu</a:t>
            </a:r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73" name="AutoShape 2" descr="Generated image">
            <a:extLst>
              <a:ext uri="{FF2B5EF4-FFF2-40B4-BE49-F238E27FC236}">
                <a16:creationId xmlns:a16="http://schemas.microsoft.com/office/drawing/2014/main" id="{99BBB3E0-C582-4CC5-92CB-5D3C8771A6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131674" y="1170347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AutoShape 4" descr="Generated image">
            <a:extLst>
              <a:ext uri="{FF2B5EF4-FFF2-40B4-BE49-F238E27FC236}">
                <a16:creationId xmlns:a16="http://schemas.microsoft.com/office/drawing/2014/main" id="{E2F790E2-0CAE-3CAC-E2F4-EB7A3430A2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4074" y="1185587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AutoShape 6" descr="Generated image">
            <a:extLst>
              <a:ext uri="{FF2B5EF4-FFF2-40B4-BE49-F238E27FC236}">
                <a16:creationId xmlns:a16="http://schemas.microsoft.com/office/drawing/2014/main" id="{310E49D2-8D87-5D63-2969-337C9C879F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436474" y="1200827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9" name="Picture 14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2DDFAF2-E79B-A8C2-C9E2-20AFCE14D6E6}"/>
              </a:ext>
            </a:extLst>
          </p:cNvPr>
          <p:cNvPicPr>
            <a:picLocks/>
          </p:cNvPicPr>
          <p:nvPr/>
        </p:nvPicPr>
        <p:blipFill rotWithShape="1">
          <a:blip r:embed="rId17"/>
          <a:srcRect t="22253" r="4167" b="13332"/>
          <a:stretch>
            <a:fillRect/>
          </a:stretch>
        </p:blipFill>
        <p:spPr bwMode="auto">
          <a:xfrm>
            <a:off x="32494124" y="11485996"/>
            <a:ext cx="12618720" cy="4754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930C063-1040-1E3F-4287-0F7367F5F5D9}"/>
              </a:ext>
            </a:extLst>
          </p:cNvPr>
          <p:cNvGrpSpPr/>
          <p:nvPr/>
        </p:nvGrpSpPr>
        <p:grpSpPr>
          <a:xfrm>
            <a:off x="32705044" y="2265640"/>
            <a:ext cx="12595290" cy="7032068"/>
            <a:chOff x="26301644" y="18963551"/>
            <a:chExt cx="20307701" cy="10087564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2DB74268-E502-D4BB-C17B-4745865F840E}"/>
                </a:ext>
              </a:extLst>
            </p:cNvPr>
            <p:cNvGrpSpPr/>
            <p:nvPr/>
          </p:nvGrpSpPr>
          <p:grpSpPr>
            <a:xfrm>
              <a:off x="26301645" y="20806103"/>
              <a:ext cx="20307700" cy="8245012"/>
              <a:chOff x="3943900" y="10079740"/>
              <a:chExt cx="30794497" cy="14014884"/>
            </a:xfrm>
          </p:grpSpPr>
          <p:sp>
            <p:nvSpPr>
              <p:cNvPr id="151" name="Rectangle: Rounded Corners 15">
                <a:extLst>
                  <a:ext uri="{FF2B5EF4-FFF2-40B4-BE49-F238E27FC236}">
                    <a16:creationId xmlns:a16="http://schemas.microsoft.com/office/drawing/2014/main" id="{AE23AE0E-34EE-EC3A-BCBE-00ADEEBF801F}"/>
                  </a:ext>
                </a:extLst>
              </p:cNvPr>
              <p:cNvSpPr/>
              <p:nvPr/>
            </p:nvSpPr>
            <p:spPr>
              <a:xfrm>
                <a:off x="3943900" y="10079740"/>
                <a:ext cx="30794497" cy="1401488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2" name="Picture 151" descr="Several data scopes&#10;&#10;AI-generated content may be incorrect.">
                <a:extLst>
                  <a:ext uri="{FF2B5EF4-FFF2-40B4-BE49-F238E27FC236}">
                    <a16:creationId xmlns:a16="http://schemas.microsoft.com/office/drawing/2014/main" id="{6268842C-193E-5128-5FC6-ED3E32F431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 t="19129" b="23472"/>
              <a:stretch>
                <a:fillRect/>
              </a:stretch>
            </p:blipFill>
            <p:spPr>
              <a:xfrm>
                <a:off x="4517180" y="11344269"/>
                <a:ext cx="28973649" cy="1092259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153" name="Rectangle: Rounded Corners 9">
              <a:extLst>
                <a:ext uri="{FF2B5EF4-FFF2-40B4-BE49-F238E27FC236}">
                  <a16:creationId xmlns:a16="http://schemas.microsoft.com/office/drawing/2014/main" id="{0DFF165D-E5CF-1271-60DB-EB242615A8FE}"/>
                </a:ext>
              </a:extLst>
            </p:cNvPr>
            <p:cNvSpPr/>
            <p:nvPr/>
          </p:nvSpPr>
          <p:spPr>
            <a:xfrm>
              <a:off x="26301644" y="18963551"/>
              <a:ext cx="20275592" cy="1842551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4000" b="1" dirty="0">
                  <a:solidFill>
                    <a:srgbClr val="FF0000"/>
                  </a:solidFill>
                  <a:cs typeface="Calibri" panose="020F0502020204030204" pitchFamily="34" charset="0"/>
                </a:rPr>
                <a:t>Data Scope</a:t>
              </a:r>
            </a:p>
          </p:txBody>
        </p:sp>
      </p:grpSp>
      <p:sp>
        <p:nvSpPr>
          <p:cNvPr id="154" name="Rectangle: Rounded Corners 13">
            <a:extLst>
              <a:ext uri="{FF2B5EF4-FFF2-40B4-BE49-F238E27FC236}">
                <a16:creationId xmlns:a16="http://schemas.microsoft.com/office/drawing/2014/main" id="{EC94C63A-4253-5271-AF37-9E30853F3DA5}"/>
              </a:ext>
            </a:extLst>
          </p:cNvPr>
          <p:cNvSpPr/>
          <p:nvPr/>
        </p:nvSpPr>
        <p:spPr>
          <a:xfrm>
            <a:off x="32692699" y="9475956"/>
            <a:ext cx="12514107" cy="14767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cs typeface="Calibri" panose="020F0502020204030204" pitchFamily="34" charset="0"/>
              </a:rPr>
              <a:t>Technical Platform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D9B6981-024D-DA32-5755-E818CF4AB120}"/>
              </a:ext>
            </a:extLst>
          </p:cNvPr>
          <p:cNvGrpSpPr/>
          <p:nvPr/>
        </p:nvGrpSpPr>
        <p:grpSpPr>
          <a:xfrm>
            <a:off x="16386897" y="2169527"/>
            <a:ext cx="15907987" cy="14541262"/>
            <a:chOff x="15002875" y="2204119"/>
            <a:chExt cx="14299058" cy="13681362"/>
          </a:xfrm>
        </p:grpSpPr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0A1A3F64-5E6C-FD5A-81FB-1BD7DA83FD13}"/>
                </a:ext>
              </a:extLst>
            </p:cNvPr>
            <p:cNvPicPr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4729933" y="2212770"/>
              <a:ext cx="4572000" cy="36576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F9FF5B36-4196-10E5-811F-A35DECC41B88}"/>
                </a:ext>
              </a:extLst>
            </p:cNvPr>
            <p:cNvPicPr>
              <a:picLocks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9898695" y="2204119"/>
              <a:ext cx="4572000" cy="36576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5" name="Rectangle: Rounded Corners 10">
              <a:extLst>
                <a:ext uri="{FF2B5EF4-FFF2-40B4-BE49-F238E27FC236}">
                  <a16:creationId xmlns:a16="http://schemas.microsoft.com/office/drawing/2014/main" id="{2304C504-9C73-FC1C-2674-63E761BF366C}"/>
                </a:ext>
              </a:extLst>
            </p:cNvPr>
            <p:cNvSpPr/>
            <p:nvPr/>
          </p:nvSpPr>
          <p:spPr>
            <a:xfrm>
              <a:off x="19916866" y="6053840"/>
              <a:ext cx="4702779" cy="9831641"/>
            </a:xfrm>
            <a:prstGeom prst="round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3400" dirty="0"/>
                <a:t>🩺 </a:t>
              </a:r>
              <a:r>
                <a:rPr lang="en-US" sz="3400" b="1" dirty="0" err="1">
                  <a:solidFill>
                    <a:srgbClr val="FF0000"/>
                  </a:solidFill>
                </a:rPr>
                <a:t>SurgeonGPT</a:t>
              </a:r>
              <a:r>
                <a:rPr lang="en-US" sz="3400" dirty="0">
                  <a:solidFill>
                    <a:srgbClr val="FF0000"/>
                  </a:solidFill>
                </a:rPr>
                <a:t> </a:t>
              </a:r>
            </a:p>
            <a:p>
              <a:pPr algn="ctr"/>
              <a:r>
                <a:rPr lang="en-US" sz="3400" dirty="0"/>
                <a:t> </a:t>
              </a:r>
              <a:r>
                <a:rPr lang="en-US" sz="3400" b="1" i="1" u="sng" dirty="0"/>
                <a:t>Surgical decision copilot</a:t>
              </a:r>
            </a:p>
            <a:p>
              <a:endParaRPr lang="en-US" sz="3400" b="1" dirty="0">
                <a:solidFill>
                  <a:schemeClr val="tx1"/>
                </a:solidFill>
              </a:endParaRPr>
            </a:p>
            <a:p>
              <a:r>
                <a:rPr lang="en-US" sz="3400" b="1" dirty="0">
                  <a:solidFill>
                    <a:schemeClr val="tx1"/>
                  </a:solidFill>
                </a:rPr>
                <a:t>Intraoperative Surgical Notes:</a:t>
              </a:r>
              <a:r>
                <a:rPr lang="en-US" sz="3400" dirty="0">
                  <a:solidFill>
                    <a:schemeClr val="tx1"/>
                  </a:solidFill>
                </a:rPr>
                <a:t> Organized and structured documentation to improve communication and accuracy.</a:t>
              </a:r>
            </a:p>
            <a:p>
              <a:r>
                <a:rPr lang="en-US" sz="3400" b="1" dirty="0">
                  <a:solidFill>
                    <a:schemeClr val="tx1"/>
                  </a:solidFill>
                </a:rPr>
                <a:t>Event-Aligned Updates:</a:t>
              </a:r>
              <a:r>
                <a:rPr lang="en-US" sz="3400" dirty="0">
                  <a:solidFill>
                    <a:schemeClr val="tx1"/>
                  </a:solidFill>
                </a:rPr>
                <a:t> Real-time alerts aligned with surgical milestones to keep the team informed.</a:t>
              </a:r>
            </a:p>
            <a:p>
              <a:r>
                <a:rPr lang="en-US" sz="3400" b="1" dirty="0">
                  <a:solidFill>
                    <a:schemeClr val="tx1"/>
                  </a:solidFill>
                </a:rPr>
                <a:t>Predictive Risk Forecasting:</a:t>
              </a:r>
              <a:r>
                <a:rPr lang="en-US" sz="3400" dirty="0">
                  <a:solidFill>
                    <a:schemeClr val="tx1"/>
                  </a:solidFill>
                </a:rPr>
                <a:t> AI-driven insights to anticipate complications and enhance surgical safety.</a:t>
              </a:r>
            </a:p>
            <a:p>
              <a:pPr algn="ctr"/>
              <a:endParaRPr lang="en-US" sz="2400" dirty="0"/>
            </a:p>
          </p:txBody>
        </p:sp>
        <p:sp>
          <p:nvSpPr>
            <p:cNvPr id="66" name="Rectangle: Rounded Corners 11">
              <a:extLst>
                <a:ext uri="{FF2B5EF4-FFF2-40B4-BE49-F238E27FC236}">
                  <a16:creationId xmlns:a16="http://schemas.microsoft.com/office/drawing/2014/main" id="{B8ECDC6F-9C46-2914-0F03-7AAE759BBAEA}"/>
                </a:ext>
              </a:extLst>
            </p:cNvPr>
            <p:cNvSpPr/>
            <p:nvPr/>
          </p:nvSpPr>
          <p:spPr>
            <a:xfrm>
              <a:off x="24938654" y="6139165"/>
              <a:ext cx="4293633" cy="968304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900" dirty="0"/>
                <a:t>🌬️ </a:t>
              </a:r>
              <a:r>
                <a:rPr lang="en-US" sz="2900" b="1" dirty="0" err="1">
                  <a:solidFill>
                    <a:srgbClr val="FF0000"/>
                  </a:solidFill>
                </a:rPr>
                <a:t>OxyAI</a:t>
              </a:r>
              <a:r>
                <a:rPr lang="en-US" sz="2900" dirty="0">
                  <a:solidFill>
                    <a:srgbClr val="FF0000"/>
                  </a:solidFill>
                </a:rPr>
                <a:t> </a:t>
              </a:r>
            </a:p>
            <a:p>
              <a:pPr algn="ctr"/>
              <a:r>
                <a:rPr lang="en-US" sz="2900" dirty="0"/>
                <a:t> </a:t>
              </a:r>
              <a:r>
                <a:rPr lang="en-US" sz="2900" b="1" i="1" u="sng" dirty="0"/>
                <a:t>Perfusion &amp;</a:t>
              </a:r>
            </a:p>
            <a:p>
              <a:pPr algn="ctr"/>
              <a:r>
                <a:rPr lang="en-US" sz="2900" b="1" i="1" u="sng" dirty="0"/>
                <a:t> oxygen delivery             copilot</a:t>
              </a:r>
            </a:p>
            <a:p>
              <a:endParaRPr lang="en-US" sz="2900" b="1" dirty="0"/>
            </a:p>
            <a:p>
              <a:r>
                <a:rPr lang="en-US" sz="2900" b="1" dirty="0" err="1"/>
                <a:t>OxyAI</a:t>
              </a:r>
              <a:r>
                <a:rPr lang="en-US" sz="2900" b="1" dirty="0"/>
                <a:t>: Key Features</a:t>
              </a:r>
              <a:endParaRPr lang="en-US" sz="2900" dirty="0"/>
            </a:p>
            <a:p>
              <a:r>
                <a:rPr lang="en-US" sz="2900" b="1" dirty="0"/>
                <a:t>Gas Exchange Modeling:</a:t>
              </a:r>
              <a:r>
                <a:rPr lang="en-US" sz="2900" dirty="0"/>
                <a:t> Predicts oxygenator efficiency to ensure optimal oxygenation and reduce hypoxia risk.</a:t>
              </a:r>
            </a:p>
            <a:p>
              <a:r>
                <a:rPr lang="en-US" sz="2900" b="1" dirty="0"/>
                <a:t>Flow Optimization:</a:t>
              </a:r>
              <a:r>
                <a:rPr lang="en-US" sz="2900" dirty="0"/>
                <a:t> Adjusts perfusion flow based on real-time physiology to meet patient oxygen delivery needs.</a:t>
              </a:r>
            </a:p>
            <a:p>
              <a:r>
                <a:rPr lang="en-US" sz="2900" b="1" dirty="0"/>
                <a:t>Trend Forecasting:</a:t>
              </a:r>
              <a:r>
                <a:rPr lang="en-US" sz="2900" dirty="0"/>
                <a:t> Detects potential complications (e.g., hypoxemia, acidosis) early to improve patient safety and outcomes.</a:t>
              </a:r>
            </a:p>
            <a:p>
              <a:pPr algn="ctr"/>
              <a:endParaRPr lang="en-US" sz="2400" dirty="0"/>
            </a:p>
            <a:p>
              <a:pPr algn="ctr"/>
              <a:endParaRPr lang="en-US" sz="2400" dirty="0"/>
            </a:p>
          </p:txBody>
        </p:sp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6798400A-566A-7E39-3FDF-97FF7543CC04}"/>
                </a:ext>
              </a:extLst>
            </p:cNvPr>
            <p:cNvPicPr>
              <a:picLocks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104722" y="2209328"/>
              <a:ext cx="4572000" cy="36576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7" name="Rectangle: Rounded Corners 13">
              <a:extLst>
                <a:ext uri="{FF2B5EF4-FFF2-40B4-BE49-F238E27FC236}">
                  <a16:creationId xmlns:a16="http://schemas.microsoft.com/office/drawing/2014/main" id="{1CCE88B3-3745-C65C-D5DE-FA61F7163996}"/>
                </a:ext>
              </a:extLst>
            </p:cNvPr>
            <p:cNvSpPr/>
            <p:nvPr/>
          </p:nvSpPr>
          <p:spPr>
            <a:xfrm>
              <a:off x="15002875" y="6126045"/>
              <a:ext cx="4702778" cy="969616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3000" dirty="0">
                  <a:solidFill>
                    <a:srgbClr val="FF0000"/>
                  </a:solidFill>
                </a:rPr>
                <a:t>💉  </a:t>
              </a:r>
              <a:r>
                <a:rPr lang="en-US" sz="3000" b="1" dirty="0" err="1">
                  <a:solidFill>
                    <a:srgbClr val="FF0000"/>
                  </a:solidFill>
                </a:rPr>
                <a:t>AnesthesiaGPT</a:t>
              </a:r>
              <a:r>
                <a:rPr lang="en-US" sz="3000" dirty="0">
                  <a:solidFill>
                    <a:srgbClr val="FF0000"/>
                  </a:solidFill>
                </a:rPr>
                <a:t> </a:t>
              </a:r>
            </a:p>
            <a:p>
              <a:pPr algn="ctr"/>
              <a:r>
                <a:rPr lang="en-US" sz="3000" b="1" i="1" u="sng" dirty="0"/>
                <a:t>Anesthesia &amp; hemodynamic copilot</a:t>
              </a:r>
              <a:endParaRPr lang="en-US" sz="3000" b="1" dirty="0"/>
            </a:p>
            <a:p>
              <a:endParaRPr lang="en-US" sz="3000" b="1" dirty="0"/>
            </a:p>
            <a:p>
              <a:r>
                <a:rPr lang="en-US" sz="3000" b="1" dirty="0"/>
                <a:t>Continuous Physiologic Signal Monitoring:</a:t>
              </a:r>
              <a:r>
                <a:rPr lang="en-US" sz="3000" dirty="0"/>
                <a:t> Real-time tracking of ECG, ABP, SpO₂, and </a:t>
              </a:r>
              <a:r>
                <a:rPr lang="en-US" sz="3000" dirty="0" err="1"/>
                <a:t>EtCO</a:t>
              </a:r>
              <a:r>
                <a:rPr lang="en-US" sz="3000" dirty="0"/>
                <a:t>₂ for immediate awareness and timely interventions.</a:t>
              </a:r>
            </a:p>
            <a:p>
              <a:r>
                <a:rPr lang="en-US" sz="3000" b="1" dirty="0"/>
                <a:t>Patient-Specific Drug Modeling:</a:t>
              </a:r>
              <a:r>
                <a:rPr lang="en-US" sz="3000" dirty="0"/>
                <a:t> Personalized dosing recommendations to minimize adverse reactions and optimize anesthetic depth.</a:t>
              </a:r>
            </a:p>
            <a:p>
              <a:r>
                <a:rPr lang="en-US" sz="3000" b="1" dirty="0"/>
                <a:t>Trend Analysis for Stability Checks:</a:t>
              </a:r>
              <a:r>
                <a:rPr lang="en-US" sz="3000" dirty="0"/>
                <a:t> Continuous analysis of physiologic signals to detect instability early and enhance patient safety.</a:t>
              </a:r>
            </a:p>
            <a:p>
              <a:pPr algn="ctr"/>
              <a:endParaRPr lang="en-US" sz="3000" dirty="0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04EAEE20-34CB-3E83-DBDE-94666F3B5719}"/>
              </a:ext>
            </a:extLst>
          </p:cNvPr>
          <p:cNvGrpSpPr/>
          <p:nvPr/>
        </p:nvGrpSpPr>
        <p:grpSpPr>
          <a:xfrm>
            <a:off x="5106737" y="18718733"/>
            <a:ext cx="10675653" cy="9058678"/>
            <a:chOff x="6111888" y="19246937"/>
            <a:chExt cx="8130913" cy="7029946"/>
          </a:xfrm>
        </p:grpSpPr>
        <p:graphicFrame>
          <p:nvGraphicFramePr>
            <p:cNvPr id="160" name="Chart 159">
              <a:extLst>
                <a:ext uri="{FF2B5EF4-FFF2-40B4-BE49-F238E27FC236}">
                  <a16:creationId xmlns:a16="http://schemas.microsoft.com/office/drawing/2014/main" id="{DD132F68-308D-EA7F-057C-42DA0BD88A7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05487166"/>
                </p:ext>
              </p:extLst>
            </p:nvPr>
          </p:nvGraphicFramePr>
          <p:xfrm>
            <a:off x="6111888" y="19246937"/>
            <a:ext cx="8098418" cy="38492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mc:AlternateContent xmlns:mc="http://schemas.openxmlformats.org/markup-compatibility/2006" xmlns:cx1="http://schemas.microsoft.com/office/drawing/2015/9/8/chartex">
          <mc:Choice Requires="cx1">
            <p:graphicFrame>
              <p:nvGraphicFramePr>
                <p:cNvPr id="161" name="Chart 160">
                  <a:extLst>
                    <a:ext uri="{FF2B5EF4-FFF2-40B4-BE49-F238E27FC236}">
                      <a16:creationId xmlns:a16="http://schemas.microsoft.com/office/drawing/2014/main" id="{32465021-7F22-9FD6-2A1A-17EFF07FD0E8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968489837"/>
                    </p:ext>
                  </p:extLst>
                </p:nvPr>
              </p:nvGraphicFramePr>
              <p:xfrm>
                <a:off x="6144383" y="23255062"/>
                <a:ext cx="8098418" cy="3021821"/>
              </p:xfrm>
              <a:graphic>
                <a:graphicData uri="http://schemas.microsoft.com/office/drawing/2014/chartex">
                  <cx:chart xmlns:cx="http://schemas.microsoft.com/office/drawing/2014/chartex" xmlns:r="http://schemas.openxmlformats.org/officeDocument/2006/relationships" r:id="rId23"/>
                </a:graphicData>
              </a:graphic>
            </p:graphicFrame>
          </mc:Choice>
          <mc:Fallback xmlns="">
            <p:pic>
              <p:nvPicPr>
                <p:cNvPr id="161" name="Chart 160">
                  <a:extLst>
                    <a:ext uri="{FF2B5EF4-FFF2-40B4-BE49-F238E27FC236}">
                      <a16:creationId xmlns:a16="http://schemas.microsoft.com/office/drawing/2014/main" id="{32465021-7F22-9FD6-2A1A-17EFF07FD0E8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149402" y="23883540"/>
                  <a:ext cx="10632988" cy="3893871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73" name="Picture 172" descr="A diagram of medical assistance&#10;&#10;AI-generated content may be incorrect.">
            <a:extLst>
              <a:ext uri="{FF2B5EF4-FFF2-40B4-BE49-F238E27FC236}">
                <a16:creationId xmlns:a16="http://schemas.microsoft.com/office/drawing/2014/main" id="{CB7BCF7D-73E5-DC8F-50E7-339F567B7E3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312866" y="16915036"/>
            <a:ext cx="16845525" cy="11183425"/>
          </a:xfrm>
          <a:prstGeom prst="rect">
            <a:avLst/>
          </a:prstGeom>
        </p:spPr>
      </p:pic>
      <p:sp>
        <p:nvSpPr>
          <p:cNvPr id="179" name="Rectangle: Rounded Corners 9">
            <a:extLst>
              <a:ext uri="{FF2B5EF4-FFF2-40B4-BE49-F238E27FC236}">
                <a16:creationId xmlns:a16="http://schemas.microsoft.com/office/drawing/2014/main" id="{9B8717C5-E668-54A7-1C4D-220EE23CF5C3}"/>
              </a:ext>
            </a:extLst>
          </p:cNvPr>
          <p:cNvSpPr/>
          <p:nvPr/>
        </p:nvSpPr>
        <p:spPr>
          <a:xfrm>
            <a:off x="4852571" y="2213699"/>
            <a:ext cx="11237472" cy="1053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en-US" dirty="0"/>
            </a:b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Hook</a:t>
            </a:r>
            <a:endParaRPr lang="en-US" sz="4000" dirty="0">
              <a:solidFill>
                <a:srgbClr val="FF0000"/>
              </a:solidFill>
            </a:endParaRPr>
          </a:p>
          <a:p>
            <a:pPr algn="ctr"/>
            <a:endParaRPr lang="en-US" sz="40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182" name="Rectangle: Rounded Corners 9">
            <a:extLst>
              <a:ext uri="{FF2B5EF4-FFF2-40B4-BE49-F238E27FC236}">
                <a16:creationId xmlns:a16="http://schemas.microsoft.com/office/drawing/2014/main" id="{130D8491-AB81-2B18-C718-15F93C7AE194}"/>
              </a:ext>
            </a:extLst>
          </p:cNvPr>
          <p:cNvSpPr/>
          <p:nvPr/>
        </p:nvSpPr>
        <p:spPr>
          <a:xfrm>
            <a:off x="4699276" y="9627828"/>
            <a:ext cx="11237472" cy="1053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en-US" dirty="0"/>
            </a:b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Challenge/Research Gap </a:t>
            </a:r>
            <a:endParaRPr lang="en-US" sz="4000" dirty="0">
              <a:solidFill>
                <a:srgbClr val="FF0000"/>
              </a:solidFill>
            </a:endParaRPr>
          </a:p>
          <a:p>
            <a:pPr algn="ctr"/>
            <a:endParaRPr lang="en-US" sz="40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183" name="Rectangle: Rounded Corners 9">
            <a:extLst>
              <a:ext uri="{FF2B5EF4-FFF2-40B4-BE49-F238E27FC236}">
                <a16:creationId xmlns:a16="http://schemas.microsoft.com/office/drawing/2014/main" id="{B7B9F036-9124-3E1A-4B92-A1D07814D72B}"/>
              </a:ext>
            </a:extLst>
          </p:cNvPr>
          <p:cNvSpPr/>
          <p:nvPr/>
        </p:nvSpPr>
        <p:spPr>
          <a:xfrm>
            <a:off x="4852571" y="16994173"/>
            <a:ext cx="11237472" cy="1053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en-US" sz="4000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Evidence/Proof-of-Concept </a:t>
            </a:r>
            <a:endParaRPr lang="en-US" sz="4000" dirty="0">
              <a:solidFill>
                <a:srgbClr val="FF0000"/>
              </a:solidFill>
            </a:endParaRPr>
          </a:p>
          <a:p>
            <a:pPr algn="ctr"/>
            <a:endParaRPr lang="en-US" sz="40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186" name="Rectangle: Rounded Corners 9">
            <a:extLst>
              <a:ext uri="{FF2B5EF4-FFF2-40B4-BE49-F238E27FC236}">
                <a16:creationId xmlns:a16="http://schemas.microsoft.com/office/drawing/2014/main" id="{F113350B-6064-E542-6425-BFE15202A7BA}"/>
              </a:ext>
            </a:extLst>
          </p:cNvPr>
          <p:cNvSpPr/>
          <p:nvPr/>
        </p:nvSpPr>
        <p:spPr>
          <a:xfrm>
            <a:off x="16381997" y="17096841"/>
            <a:ext cx="11237472" cy="1053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</a:rPr>
              <a:t>Impact</a:t>
            </a:r>
            <a:endParaRPr lang="en-US" sz="40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191" name="Rounded Rectangle 190">
            <a:extLst>
              <a:ext uri="{FF2B5EF4-FFF2-40B4-BE49-F238E27FC236}">
                <a16:creationId xmlns:a16="http://schemas.microsoft.com/office/drawing/2014/main" id="{14F1480E-6C60-AC8E-4C95-9A73ED03E563}"/>
              </a:ext>
            </a:extLst>
          </p:cNvPr>
          <p:cNvSpPr/>
          <p:nvPr/>
        </p:nvSpPr>
        <p:spPr>
          <a:xfrm>
            <a:off x="16300354" y="18320845"/>
            <a:ext cx="11572462" cy="99544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i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CardiacGPT</a:t>
            </a:r>
            <a:r>
              <a:rPr lang="en-US" sz="3200" b="1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™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bridges clinical and technical gaps in cardiac surgery by transforming siloed data into real-time, workflow-aware guidance.</a:t>
            </a:r>
          </a:p>
          <a:p>
            <a:pPr algn="just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Validated feasibility: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&gt;98% clinician trust in blinded evaluations, confirming safety and usability for intraoperative and ICU deployment.</a:t>
            </a:r>
          </a:p>
          <a:p>
            <a:pPr algn="just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Strategic potential: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Seamless integration with Medtronic’s perfusion, monitoring, and arrhythmia systems accelerates translation to practice and global scale.</a:t>
            </a:r>
          </a:p>
          <a:p>
            <a:pPr algn="just"/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Impact: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Fewer complications, safer surgeries, and more efficient use of ICU resources,  advancing both patient outcomes and health system capacity.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2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2D31D25-2665-5BD1-C7AB-6D28AD6F30BB}"/>
              </a:ext>
            </a:extLst>
          </p:cNvPr>
          <p:cNvSpPr/>
          <p:nvPr/>
        </p:nvSpPr>
        <p:spPr>
          <a:xfrm>
            <a:off x="45891049" y="30170671"/>
            <a:ext cx="4836348" cy="22123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Brigham and Women Hospital</a:t>
            </a:r>
          </a:p>
        </p:txBody>
      </p:sp>
      <p:sp>
        <p:nvSpPr>
          <p:cNvPr id="1026" name="Rectangle: Rounded Corners 9">
            <a:extLst>
              <a:ext uri="{FF2B5EF4-FFF2-40B4-BE49-F238E27FC236}">
                <a16:creationId xmlns:a16="http://schemas.microsoft.com/office/drawing/2014/main" id="{A0E316EC-9A8A-B20C-AFA4-8518D9EC9EC3}"/>
              </a:ext>
            </a:extLst>
          </p:cNvPr>
          <p:cNvSpPr/>
          <p:nvPr/>
        </p:nvSpPr>
        <p:spPr>
          <a:xfrm>
            <a:off x="28158266" y="17041597"/>
            <a:ext cx="13126894" cy="110831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</a:rPr>
              <a:t>Closing</a:t>
            </a:r>
            <a:endParaRPr lang="en-US" sz="40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4EF1D8-21E8-33B8-742A-8940575877D3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22280" r="17720"/>
          <a:stretch>
            <a:fillRect/>
          </a:stretch>
        </p:blipFill>
        <p:spPr>
          <a:xfrm>
            <a:off x="22043" y="21375398"/>
            <a:ext cx="4401135" cy="4740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Harvard University Medical Logo ...">
            <a:extLst>
              <a:ext uri="{FF2B5EF4-FFF2-40B4-BE49-F238E27FC236}">
                <a16:creationId xmlns:a16="http://schemas.microsoft.com/office/drawing/2014/main" id="{5A6BFD36-4237-B0DD-D83A-1F85AF29F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7851" y="535379"/>
            <a:ext cx="5210595" cy="4744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DE8E002-6BA8-F726-5E64-839AF276549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5847" y="438971"/>
            <a:ext cx="4379866" cy="4379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4882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9402</TotalTime>
  <Words>543</Words>
  <Application>Microsoft Macintosh PowerPoint</Application>
  <PresentationFormat>Custom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Kathrynn Phillippe</dc:creator>
  <cp:lastModifiedBy>Ramezani, Amin</cp:lastModifiedBy>
  <cp:revision>104</cp:revision>
  <dcterms:created xsi:type="dcterms:W3CDTF">2022-12-14T16:33:07Z</dcterms:created>
  <dcterms:modified xsi:type="dcterms:W3CDTF">2025-10-18T21:01:23Z</dcterms:modified>
</cp:coreProperties>
</file>