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321" r:id="rId4"/>
    <p:sldId id="315" r:id="rId5"/>
    <p:sldId id="316" r:id="rId6"/>
    <p:sldId id="317" r:id="rId7"/>
    <p:sldId id="31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FD4"/>
    <a:srgbClr val="FCECD6"/>
    <a:srgbClr val="D9F4F5"/>
    <a:srgbClr val="8DD9F7"/>
    <a:srgbClr val="DF13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61594-E8F0-4350-AADC-8AAA22A8AF16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535BE-0D81-4CFA-95B1-2ADCF5825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31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535BE-0D81-4CFA-95B1-2ADCF5825A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08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535BE-0D81-4CFA-95B1-2ADCF5825A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30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535BE-0D81-4CFA-95B1-2ADCF5825A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68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535BE-0D81-4CFA-95B1-2ADCF5825A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29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7221-21B5-33F5-E193-69F49EFE6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FAED8-225D-47A7-334A-6CFED4E77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B724E-7B9C-FAAE-6297-66C6ACAF0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AC150-5600-7C11-0D3C-D53DBFE28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AE670-EBBB-8849-AD01-23B582D52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54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56157-79F4-772D-B806-655A93360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F76ECE-298A-4659-D594-1490C8566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44F7F-6B0C-E848-8DB6-541DC15EE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B6BFB-B5A5-8055-6D74-5EF5EBE5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E387C-E38D-6985-D65C-AB4CE620B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4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D9185A-EC8D-1802-13C2-3E29942970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FEF89-1048-E847-9B85-4DCC2D6CC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00881-F132-9F98-65E1-597F3DEEA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24916-771B-BCDC-1265-F42B7D41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51561-4D08-D74E-EF0A-ADBAE3A7E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44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13FCD-5D14-4829-9C32-3CCEF481B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0BFD5-6E0D-4F6C-AB48-E3935E1DB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6C26C-4682-42CB-A686-E1E6FF79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55F35-B502-49B3-878F-2753EC3B6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D2726-5829-4215-95E3-F70088718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94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FB600-F31F-494D-AB97-C5FAE4219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78652-A716-4261-B531-21DBDA911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0E5EB-1196-4F5B-9171-3E26A6AA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9A73D-296C-4F4F-8D5A-F8CB4980B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5EBFA-9D93-43EC-8CFF-0F49A7C0D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24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A8E39-C7FA-4DBB-9546-8F82E6DF8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80777-49CC-4161-933B-DE9D782F4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4C218-F16F-4932-A8C6-054FA50B1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06B63-9B7C-44F1-BC67-92FC56169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CF5CA-9C78-452F-8B83-ADB20B51E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56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2DCF-CCF9-48CD-BDA8-404E19F00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35CA7-7B8C-4CCD-8CCF-BD8F2EDB60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A11A67-D1A1-43F4-9274-9209EDDC1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24D7E3-262A-43C7-844F-C6DD542A9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68933-A5D3-48E7-8396-7AC0E9581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69058D-15F5-4623-BC28-A9D2D246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86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4847A-D60D-4CAD-88EA-1EB9C1CF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54CA8-61C4-41A4-A7F0-4063C3BFF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F6B28A-818A-4761-982F-0FCD7C347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53C15C-F900-47A6-8F73-B719B55A1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9E9D6D-F5EE-4286-B65D-8ADD0232A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758925-0AD1-4EA1-9FF2-C4178DA03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40A4B-67CA-44B2-B237-970FD8A7F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42BAC1-7EEB-4429-9EDF-677EB2AC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60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6F997-D8C8-4BF3-BC00-312932292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21C011-C4A9-4B79-811E-B407D3F26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DBE8B1-17CA-4853-B9AD-799C3D1D3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28C8A8-FE6E-4DAD-95BB-4ADCFC162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35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422DA-DB91-405E-9F41-3C624170C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B53FAA-76D3-400D-8C54-5B474B285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D15DB8-FBAC-428F-AB5D-F36D387D7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32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F1DA6-489E-4B0E-B0F9-F6C290E9B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159D4-12C9-4467-A35A-5A653570A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3503-F328-4020-9CC9-892E1AD4A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7219D-B4AD-4AD5-B44F-6B379D55C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B746EB-6200-42CF-89F8-C3B3D75DC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52D32-2F28-48DA-BB87-D9F3011F5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4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6C9F3-ACC5-8BBC-8A5B-FEDD05AF9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0972F-A8FB-0C0A-3B17-5A43ABD72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EDB4B-FBE1-B6D9-C3CA-57FF5816E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717F7-1F38-1951-75CC-1E7BA52B4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A3ED2-D8EA-48CD-9EC0-DF25373D6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99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2E10-48DC-451D-9153-990E31286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37E28B-F20F-4E8F-A818-A7816030A1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45D8D-A618-4D93-A516-52DBA4D70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78C51-42B1-4093-B884-E7E32270B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2AFEE-068B-4CF9-B974-D251B280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74B82-E278-47CC-9FFD-23ABE88F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40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3E169-8BAF-45F4-BEEE-5927000F1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7900A6-EC45-49E2-9E71-BB7BF5554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30F19-9010-4D4F-81FA-29BEFD1AB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DB10D-00DE-484C-87E1-31EF64D03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08518-AB6B-4420-BAD7-31CE28C3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554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595485-1728-4DF5-90FD-AB0AC49832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C1BBD0-0B12-4735-B0DB-397EA3358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17D92-DD7B-4B13-9F0D-F7C2D74C0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207FF-AEF7-40E2-B6FD-FCCCE14B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24715-EB4B-4B4E-8A6E-BA4D5A89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00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C5581-91ED-877B-90C0-0DFFC192F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C23C1-F3FE-2AC2-B0BB-7D4EB559A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7BE95-100A-2049-C69B-24025D0C7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8E991-6F4C-9F2B-8C9C-B50E2E417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89588-D1B5-DF98-FC4B-112A3D502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0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76940-EE5A-3790-A2E7-D85EB3D94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C058F-023B-EBC2-4808-AD2EC2D1E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61BCF2-B176-121B-FD6F-92F453400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F2CEF0-04B5-D04B-6872-7BE6FC3A6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9A3D1-031D-2E90-068D-B1C03D3B8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F8D85D-3F30-F5B4-1D30-AAFDF6841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70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9DC1-F9B6-D4AC-A8A8-84FA62AD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93606-6917-FCB8-5E34-AFB7535EA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CB4113-C0AF-F761-BB09-916571C77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1CA8CB-FFEB-47B0-9DB9-8535B307F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4E1BC-B505-428C-4F42-51D113DA1D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8D6694-D257-561C-CEED-367DF6EEE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3EE717-80E6-2B0D-34BE-4EC4F8A0F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FF1517-9C85-6824-1649-BDD6E91E8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20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72821-F9E1-3AF6-246C-5ED554BCE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2B2B4-7026-776B-45E4-ADA51DA70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61BCEC-E165-564E-7302-FAEC364A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5351D5-5FA6-6D45-5A18-AF94CE5E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42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2A9DE0-044E-1FB3-F7BB-D7EFE03BE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DDCF42-12E3-7ED2-1464-867E3DF05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D807A-5A2F-07E9-E8C4-3B77CC36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83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91680-CB66-B9A7-7033-7BD0E3E9F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783C4-B2BD-5077-6C14-33FA95F74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13297-C508-12BD-ACC4-7FDA5B36C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9AB623-2312-1C99-91B0-EEF21842A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0BF64-1E64-0BB5-EBAF-C7FB39F56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8C09E-DC82-69F7-7735-7A1C9380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99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1F2E-55E1-08A0-BA6B-B5FC5598E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1CE00B-D3D1-D09C-4CE0-24AA427F95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A5CC61-2C41-E2F6-B2C1-D5DEF27F4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6E62-4A80-BFF4-67AD-AD5B10D85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4438A-2AA2-9E32-FDAB-9EE4DF5E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A08D3-FCAB-CFC4-403E-A9E762E9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D2E614-E520-5686-DC1A-3E2B6725C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A723B-42F2-5C6E-9B51-71FC35F5F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6BB35-8A17-186B-C8D4-C6E41EBD70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51C0EB-9E01-43F5-B34D-23FA3F51C801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88E77-2E77-9AB2-A637-2FC09893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BEA58-9D90-D30C-2D38-29F84746FE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C8E62F-07DC-4CEF-83F3-10946BD6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1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E273C4-AFE9-43C5-B5C6-A23BFFC44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B4901-84C6-4C18-80B1-B632FA212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7EAF98-86D2-426A-9E6A-87BABDFE85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2EDBD-DA27-4AEF-BB0C-F90804BA711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CD317-47A4-48CA-A815-9F65C4A1D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63E8A-F3ED-413A-BCB0-E2AD9A1B3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79941-7A3C-4985-A871-2BCC12419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tx2">
                <a:lumMod val="50000"/>
                <a:lumOff val="50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72C0A3-4900-4613-870C-64AEF7982C16}"/>
              </a:ext>
            </a:extLst>
          </p:cNvPr>
          <p:cNvCxnSpPr/>
          <p:nvPr/>
        </p:nvCxnSpPr>
        <p:spPr>
          <a:xfrm>
            <a:off x="2842570" y="2507070"/>
            <a:ext cx="60273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60485E4-EA6C-731E-C627-808B42364FB3}"/>
              </a:ext>
            </a:extLst>
          </p:cNvPr>
          <p:cNvSpPr txBox="1"/>
          <p:nvPr/>
        </p:nvSpPr>
        <p:spPr>
          <a:xfrm>
            <a:off x="1754227" y="423356"/>
            <a:ext cx="844627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SalivaSens</a:t>
            </a:r>
            <a:r>
              <a:rPr lang="en-US" sz="4400" b="1" dirty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Rapid Saliva Diagnostics for Stress and Inflammation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82CA70-50C2-91D8-C249-E1FE0DAFF22E}"/>
              </a:ext>
            </a:extLst>
          </p:cNvPr>
          <p:cNvSpPr txBox="1"/>
          <p:nvPr/>
        </p:nvSpPr>
        <p:spPr>
          <a:xfrm>
            <a:off x="2768340" y="5099829"/>
            <a:ext cx="610154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Avenir Book" panose="02000503020000020003" pitchFamily="2" charset="0"/>
              </a:rPr>
              <a:t>Atul Sharma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Avenir Book" panose="02000503020000020003" pitchFamily="2" charset="0"/>
              </a:rPr>
              <a:t>Tufts University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Avenir Book" panose="02000503020000020003" pitchFamily="2" charset="0"/>
              </a:rPr>
              <a:t>School of Engineering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CEDAC0-E1C7-A833-A8AB-5DF00B8B563F}"/>
              </a:ext>
            </a:extLst>
          </p:cNvPr>
          <p:cNvGrpSpPr/>
          <p:nvPr/>
        </p:nvGrpSpPr>
        <p:grpSpPr>
          <a:xfrm>
            <a:off x="507999" y="0"/>
            <a:ext cx="11314887" cy="6996540"/>
            <a:chOff x="877114" y="15891"/>
            <a:chExt cx="11314887" cy="6996540"/>
          </a:xfrm>
        </p:grpSpPr>
        <p:pic>
          <p:nvPicPr>
            <p:cNvPr id="1026" name="Picture 2" descr="An illustration of a young man using a dental floss pick, with an electronic monitor showing a cortisol reading of 16, with a magnified floss thread with molecules riding on top of it.">
              <a:extLst>
                <a:ext uri="{FF2B5EF4-FFF2-40B4-BE49-F238E27FC236}">
                  <a16:creationId xmlns:a16="http://schemas.microsoft.com/office/drawing/2014/main" id="{C7D62884-B9AE-7F04-D9AC-C3C5375C42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alphaModFix amt="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6245" y="15891"/>
              <a:ext cx="7235756" cy="6857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46A99B7-48B7-92D5-FF0B-3872EEFB8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000"/>
            </a:blip>
            <a:stretch>
              <a:fillRect/>
            </a:stretch>
          </p:blipFill>
          <p:spPr>
            <a:xfrm>
              <a:off x="877114" y="138545"/>
              <a:ext cx="6096000" cy="68738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818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52B87-7297-C96E-0629-24C6D8674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ACD5F86-FA3A-287C-E51E-17A546DDBE7E}"/>
              </a:ext>
            </a:extLst>
          </p:cNvPr>
          <p:cNvGrpSpPr/>
          <p:nvPr/>
        </p:nvGrpSpPr>
        <p:grpSpPr>
          <a:xfrm>
            <a:off x="0" y="5788"/>
            <a:ext cx="12188950" cy="6874929"/>
            <a:chOff x="0" y="-1043"/>
            <a:chExt cx="12188950" cy="6874929"/>
          </a:xfrm>
        </p:grpSpPr>
        <p:pic>
          <p:nvPicPr>
            <p:cNvPr id="6" name="Picture 2" descr="An illustration of a young man using a dental floss pick, with an electronic monitor showing a cortisol reading of 16, with a magnified floss thread with molecules riding on top of it.">
              <a:extLst>
                <a:ext uri="{FF2B5EF4-FFF2-40B4-BE49-F238E27FC236}">
                  <a16:creationId xmlns:a16="http://schemas.microsoft.com/office/drawing/2014/main" id="{7B3CEBAE-59D5-0774-C816-3C845DCFED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alphaModFix amt="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999" y="-1043"/>
              <a:ext cx="6092951" cy="6857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3C4C2BA-DC74-91A1-1393-D23E584C3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000"/>
            </a:blip>
            <a:stretch>
              <a:fillRect/>
            </a:stretch>
          </p:blipFill>
          <p:spPr>
            <a:xfrm>
              <a:off x="0" y="0"/>
              <a:ext cx="7290486" cy="687388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59C1FC-63B4-D39C-B554-31C0BCBC6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760" y="-14948"/>
            <a:ext cx="5378478" cy="814945"/>
          </a:xfrm>
        </p:spPr>
        <p:txBody>
          <a:bodyPr>
            <a:normAutofit/>
          </a:bodyPr>
          <a:lstStyle/>
          <a:p>
            <a:r>
              <a:rPr lang="en-US" sz="3600" b="1" dirty="0"/>
              <a:t>Market and Opportunity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BBE379-220A-3AFE-3535-493919CE5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96" y="900095"/>
            <a:ext cx="10424160" cy="586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7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A5305-E182-2283-F7AE-CCD779693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9A202-0188-7344-094C-CEED13AF1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967" y="57288"/>
            <a:ext cx="3058583" cy="981075"/>
          </a:xfrm>
        </p:spPr>
        <p:txBody>
          <a:bodyPr/>
          <a:lstStyle/>
          <a:p>
            <a:r>
              <a:rPr lang="en-US" b="1" dirty="0"/>
              <a:t>Challenges</a:t>
            </a:r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D3BD23A-8343-FEDF-3115-23310EA605E4}"/>
              </a:ext>
            </a:extLst>
          </p:cNvPr>
          <p:cNvGrpSpPr/>
          <p:nvPr/>
        </p:nvGrpSpPr>
        <p:grpSpPr>
          <a:xfrm>
            <a:off x="1045633" y="1355814"/>
            <a:ext cx="10100733" cy="4995076"/>
            <a:chOff x="491066" y="1549399"/>
            <a:chExt cx="10100733" cy="499507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968367-3423-FF9A-6598-CDF4B823B14B}"/>
                </a:ext>
              </a:extLst>
            </p:cNvPr>
            <p:cNvSpPr txBox="1"/>
            <p:nvPr/>
          </p:nvSpPr>
          <p:spPr>
            <a:xfrm>
              <a:off x="491066" y="5713478"/>
              <a:ext cx="1010073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Saliva remains underutilized due to challenges in </a:t>
              </a:r>
              <a:r>
                <a:rPr lang="en-US" sz="2400" b="1" dirty="0">
                  <a:solidFill>
                    <a:schemeClr val="accent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collection standardization, sensor sensitivity, and multiplexed detection</a:t>
              </a:r>
              <a:r>
                <a:rPr lang="en-US" sz="2400" dirty="0">
                  <a:solidFill>
                    <a:schemeClr val="accent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C10926-3B6D-964F-CD96-0E6202BFE996}"/>
                </a:ext>
              </a:extLst>
            </p:cNvPr>
            <p:cNvSpPr txBox="1"/>
            <p:nvPr/>
          </p:nvSpPr>
          <p:spPr>
            <a:xfrm>
              <a:off x="1594618" y="1549399"/>
              <a:ext cx="3824050" cy="2031325"/>
            </a:xfrm>
            <a:prstGeom prst="rect">
              <a:avLst/>
            </a:prstGeom>
            <a:solidFill>
              <a:srgbClr val="8DD9F7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Multiple inflammatory markers are hard to identify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41C9D372-CD1E-036A-A57C-CC4D16CE74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410" r="64277" b="50273"/>
            <a:stretch>
              <a:fillRect/>
            </a:stretch>
          </p:blipFill>
          <p:spPr bwMode="auto">
            <a:xfrm>
              <a:off x="2549909" y="2298325"/>
              <a:ext cx="1666491" cy="122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60EC6E-24AB-2B16-87DC-F3273F72426F}"/>
                </a:ext>
              </a:extLst>
            </p:cNvPr>
            <p:cNvSpPr txBox="1"/>
            <p:nvPr/>
          </p:nvSpPr>
          <p:spPr>
            <a:xfrm>
              <a:off x="5418668" y="1549399"/>
              <a:ext cx="3824050" cy="2031325"/>
            </a:xfrm>
            <a:prstGeom prst="rect">
              <a:avLst/>
            </a:prstGeom>
            <a:solidFill>
              <a:srgbClr val="D9F4F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Current diagnostics for stress monitoring are limited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1F67E648-E7D0-6AF2-3D13-8858AD359F0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152" t="22502" r="3267" b="50274"/>
            <a:stretch>
              <a:fillRect/>
            </a:stretch>
          </p:blipFill>
          <p:spPr bwMode="auto">
            <a:xfrm>
              <a:off x="6620936" y="2255991"/>
              <a:ext cx="1379952" cy="127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7358C5-7265-0068-C042-CB1535E8517D}"/>
                </a:ext>
              </a:extLst>
            </p:cNvPr>
            <p:cNvSpPr txBox="1"/>
            <p:nvPr/>
          </p:nvSpPr>
          <p:spPr>
            <a:xfrm>
              <a:off x="1594618" y="3582075"/>
              <a:ext cx="3824050" cy="203132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Blood-based tests are invasive and not suitable for infants or repeated use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95EF0F-C726-1E2E-31F8-13195D1D45A4}"/>
                </a:ext>
              </a:extLst>
            </p:cNvPr>
            <p:cNvSpPr txBox="1"/>
            <p:nvPr/>
          </p:nvSpPr>
          <p:spPr>
            <a:xfrm>
              <a:off x="5418668" y="3582075"/>
              <a:ext cx="3824050" cy="203132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Mental health is commonly undiagnosed 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E75BAB7C-574D-5BE9-840C-AE7747B666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141" r="62613"/>
            <a:stretch>
              <a:fillRect/>
            </a:stretch>
          </p:blipFill>
          <p:spPr bwMode="auto">
            <a:xfrm>
              <a:off x="2634576" y="4540704"/>
              <a:ext cx="1744134" cy="1066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" descr="An illustration of a young man using a dental floss pick, with an electronic monitor showing a cortisol reading of 16, with a magnified floss thread with molecules riding on top of it.">
            <a:extLst>
              <a:ext uri="{FF2B5EF4-FFF2-40B4-BE49-F238E27FC236}">
                <a16:creationId xmlns:a16="http://schemas.microsoft.com/office/drawing/2014/main" id="{09B9C79E-DFC9-5605-39D1-B1E0837CE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373" y="14776"/>
            <a:ext cx="6092951" cy="685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A8B1FB-485D-7B13-EE4C-DEB270DAACA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"/>
          </a:blip>
          <a:stretch>
            <a:fillRect/>
          </a:stretch>
        </p:blipFill>
        <p:spPr>
          <a:xfrm>
            <a:off x="0" y="6831"/>
            <a:ext cx="7290486" cy="68738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208BD2-B43D-431E-9A3F-4880DB09FD0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EAE3DB"/>
              </a:clrFrom>
              <a:clrTo>
                <a:srgbClr val="EAE3DB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7085" r="9288"/>
          <a:stretch/>
        </p:blipFill>
        <p:spPr>
          <a:xfrm>
            <a:off x="7003122" y="4037658"/>
            <a:ext cx="1986757" cy="126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2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600BA-B5A0-ECD4-02FB-899046751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63E36-212C-65CA-2F37-1E4F43A8A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615" y="80422"/>
            <a:ext cx="2936789" cy="833480"/>
          </a:xfrm>
        </p:spPr>
        <p:txBody>
          <a:bodyPr>
            <a:normAutofit/>
          </a:bodyPr>
          <a:lstStyle/>
          <a:p>
            <a:r>
              <a:rPr lang="en-US" b="1" dirty="0"/>
              <a:t>Innovations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A61779-A03F-9E34-F2F6-107942CC4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84" y="2070936"/>
            <a:ext cx="4663440" cy="33197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53F83D5-8F7A-C7F0-CFAF-357E47476E1B}"/>
              </a:ext>
            </a:extLst>
          </p:cNvPr>
          <p:cNvSpPr txBox="1"/>
          <p:nvPr/>
        </p:nvSpPr>
        <p:spPr>
          <a:xfrm>
            <a:off x="5046170" y="1536090"/>
            <a:ext cx="6944497" cy="4060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 and Non-invasive saliva-based platform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User-friendly interface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FDA-approved and biocompatible materials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Integrating wellness tracking into a simple daily habit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Measures health biomarkers 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Real-time AI-assisted readouts and feedback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6BFEB4-1FBB-2D63-BEC1-204A034A6D21}"/>
              </a:ext>
            </a:extLst>
          </p:cNvPr>
          <p:cNvSpPr txBox="1">
            <a:spLocks/>
          </p:cNvSpPr>
          <p:nvPr/>
        </p:nvSpPr>
        <p:spPr>
          <a:xfrm>
            <a:off x="2521904" y="783027"/>
            <a:ext cx="7807410" cy="4225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 err="1">
                <a:latin typeface="+mn-lt"/>
              </a:rPr>
              <a:t>SalivaSens</a:t>
            </a:r>
            <a:r>
              <a:rPr lang="en-US" i="1" dirty="0">
                <a:latin typeface="+mn-lt"/>
              </a:rPr>
              <a:t>: Rapid Non-Invasive Saliva-Based Screening Platforms</a:t>
            </a:r>
          </a:p>
        </p:txBody>
      </p:sp>
      <p:pic>
        <p:nvPicPr>
          <p:cNvPr id="40" name="Picture 2" descr="An illustration of a young man using a dental floss pick, with an electronic monitor showing a cortisol reading of 16, with a magnified floss thread with molecules riding on top of it.">
            <a:extLst>
              <a:ext uri="{FF2B5EF4-FFF2-40B4-BE49-F238E27FC236}">
                <a16:creationId xmlns:a16="http://schemas.microsoft.com/office/drawing/2014/main" id="{E6A4392D-E984-5919-1075-95CE41BBC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594" y="5"/>
            <a:ext cx="6092951" cy="685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BF67EBA-FEEE-6166-30B9-926C3C770C4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"/>
          </a:blip>
          <a:stretch>
            <a:fillRect/>
          </a:stretch>
        </p:blipFill>
        <p:spPr>
          <a:xfrm>
            <a:off x="182" y="-7943"/>
            <a:ext cx="7290486" cy="687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915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21F39-625A-395B-A5E3-EE316B4CC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34B00-0E44-C344-23EC-71296F9C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30" y="188135"/>
            <a:ext cx="7290485" cy="586345"/>
          </a:xfrm>
        </p:spPr>
        <p:txBody>
          <a:bodyPr>
            <a:noAutofit/>
          </a:bodyPr>
          <a:lstStyle/>
          <a:p>
            <a:r>
              <a:rPr lang="en-US" sz="4000" b="1" dirty="0"/>
              <a:t>Proof-of-Concept and Validation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2CAD2E-5A93-3E9E-467D-E5288A8148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72" t="8274" r="12599" b="9325"/>
          <a:stretch/>
        </p:blipFill>
        <p:spPr>
          <a:xfrm>
            <a:off x="8441629" y="1812772"/>
            <a:ext cx="3200400" cy="24224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3F42809-6793-FFDD-24C5-6322BB04B8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 t="50949" r="49957" b="1"/>
          <a:stretch>
            <a:fillRect/>
          </a:stretch>
        </p:blipFill>
        <p:spPr bwMode="auto">
          <a:xfrm>
            <a:off x="4256310" y="1812772"/>
            <a:ext cx="3657600" cy="26568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968DBF6-8F31-F92B-C987-036E86519B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0" t="1461" b="48833"/>
          <a:stretch>
            <a:fillRect/>
          </a:stretch>
        </p:blipFill>
        <p:spPr bwMode="auto">
          <a:xfrm>
            <a:off x="236038" y="1812772"/>
            <a:ext cx="3657600" cy="27636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Picture 2" descr="An illustration of a young man using a dental floss pick, with an electronic monitor showing a cortisol reading of 16, with a magnified floss thread with molecules riding on top of it.">
            <a:extLst>
              <a:ext uri="{FF2B5EF4-FFF2-40B4-BE49-F238E27FC236}">
                <a16:creationId xmlns:a16="http://schemas.microsoft.com/office/drawing/2014/main" id="{77F0E882-24AE-02FC-7AA2-E2E902DFA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2951" cy="685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A3C3C28-0573-AEB4-63A5-6D963D56014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"/>
          </a:blip>
          <a:stretch>
            <a:fillRect/>
          </a:stretch>
        </p:blipFill>
        <p:spPr>
          <a:xfrm>
            <a:off x="0" y="-7946"/>
            <a:ext cx="7290486" cy="68738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0C22BE-8E3B-9EE4-6863-8A733D706CDC}"/>
              </a:ext>
            </a:extLst>
          </p:cNvPr>
          <p:cNvSpPr txBox="1"/>
          <p:nvPr/>
        </p:nvSpPr>
        <p:spPr>
          <a:xfrm>
            <a:off x="326569" y="6427201"/>
            <a:ext cx="3772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2060"/>
                </a:solidFill>
              </a:rPr>
              <a:t>* Patents filed (Tufts Technology Transfer Office)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01C5E0-78D1-387E-12A8-B6CE3ED4208B}"/>
              </a:ext>
            </a:extLst>
          </p:cNvPr>
          <p:cNvSpPr txBox="1"/>
          <p:nvPr/>
        </p:nvSpPr>
        <p:spPr>
          <a:xfrm>
            <a:off x="2386581" y="1287486"/>
            <a:ext cx="2449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2060"/>
                </a:solidFill>
              </a:rPr>
              <a:t>Stress Monitoring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18E338-A8B4-51B4-C3CA-A22651AE4958}"/>
              </a:ext>
            </a:extLst>
          </p:cNvPr>
          <p:cNvSpPr txBox="1"/>
          <p:nvPr/>
        </p:nvSpPr>
        <p:spPr>
          <a:xfrm>
            <a:off x="8441629" y="1339488"/>
            <a:ext cx="34370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2060"/>
                </a:solidFill>
              </a:rPr>
              <a:t>Inflammation Monitoring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38FD60-C83D-98EA-01A6-DA7E4E6053C7}"/>
              </a:ext>
            </a:extLst>
          </p:cNvPr>
          <p:cNvSpPr txBox="1"/>
          <p:nvPr/>
        </p:nvSpPr>
        <p:spPr>
          <a:xfrm>
            <a:off x="232649" y="5056847"/>
            <a:ext cx="11646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2060"/>
                </a:solidFill>
              </a:rPr>
              <a:t> Validation with the standard ELISA (gold standard method) assay for accuracy and effectiveness </a:t>
            </a:r>
          </a:p>
        </p:txBody>
      </p:sp>
    </p:spTree>
    <p:extLst>
      <p:ext uri="{BB962C8B-B14F-4D97-AF65-F5344CB8AC3E}">
        <p14:creationId xmlns:p14="http://schemas.microsoft.com/office/powerpoint/2010/main" val="2358456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C6AA7-DC08-AC2F-3D36-A7324DA23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FB42EA8-8DC6-3BAB-455C-833C87BADC9C}"/>
              </a:ext>
            </a:extLst>
          </p:cNvPr>
          <p:cNvGrpSpPr/>
          <p:nvPr/>
        </p:nvGrpSpPr>
        <p:grpSpPr>
          <a:xfrm>
            <a:off x="0" y="5788"/>
            <a:ext cx="12188950" cy="6874929"/>
            <a:chOff x="0" y="5788"/>
            <a:chExt cx="12188950" cy="6874929"/>
          </a:xfrm>
        </p:grpSpPr>
        <p:pic>
          <p:nvPicPr>
            <p:cNvPr id="10" name="Picture 2" descr="An illustration of a young man using a dental floss pick, with an electronic monitor showing a cortisol reading of 16, with a magnified floss thread with molecules riding on top of it.">
              <a:extLst>
                <a:ext uri="{FF2B5EF4-FFF2-40B4-BE49-F238E27FC236}">
                  <a16:creationId xmlns:a16="http://schemas.microsoft.com/office/drawing/2014/main" id="{9C3934A3-F60A-2715-CB38-A3D509BEB4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999" y="5788"/>
              <a:ext cx="6092951" cy="6857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815922-72E8-200A-0CF2-5E1A62B95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5000"/>
            </a:blip>
            <a:stretch>
              <a:fillRect/>
            </a:stretch>
          </p:blipFill>
          <p:spPr>
            <a:xfrm>
              <a:off x="0" y="6831"/>
              <a:ext cx="7290486" cy="687388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D64E38-3942-FE01-2FAA-76746A8C7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546" y="303343"/>
            <a:ext cx="2417805" cy="919978"/>
          </a:xfrm>
        </p:spPr>
        <p:txBody>
          <a:bodyPr/>
          <a:lstStyle/>
          <a:p>
            <a:r>
              <a:rPr lang="en-US" b="1" dirty="0"/>
              <a:t>Impact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A795AB-2FBD-9FDD-4866-24DC7F253410}"/>
              </a:ext>
            </a:extLst>
          </p:cNvPr>
          <p:cNvSpPr txBox="1"/>
          <p:nvPr/>
        </p:nvSpPr>
        <p:spPr>
          <a:xfrm>
            <a:off x="3851563" y="1531316"/>
            <a:ext cx="6666422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Women with poor maternal health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Individuals experiencing chronic health issues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Healthcare and Wellness providers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C1C656-87C3-A17D-A5A1-B9BBA10F58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381" t="18919" r="23844" b="18288"/>
          <a:stretch>
            <a:fillRect/>
          </a:stretch>
        </p:blipFill>
        <p:spPr>
          <a:xfrm>
            <a:off x="79177" y="1531316"/>
            <a:ext cx="3470707" cy="397875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A111C94-7964-DB0D-1229-AF192569CA67}"/>
              </a:ext>
            </a:extLst>
          </p:cNvPr>
          <p:cNvSpPr/>
          <p:nvPr/>
        </p:nvSpPr>
        <p:spPr>
          <a:xfrm>
            <a:off x="11048251" y="4424925"/>
            <a:ext cx="849107" cy="849107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ED60A7-24A1-31E2-E8A2-3F5B80A0413D}"/>
              </a:ext>
            </a:extLst>
          </p:cNvPr>
          <p:cNvSpPr/>
          <p:nvPr/>
        </p:nvSpPr>
        <p:spPr>
          <a:xfrm>
            <a:off x="11092107" y="3240694"/>
            <a:ext cx="849107" cy="849107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DBB6CA2-4A06-B013-BB77-778E1FD4C332}"/>
              </a:ext>
            </a:extLst>
          </p:cNvPr>
          <p:cNvSpPr/>
          <p:nvPr/>
        </p:nvSpPr>
        <p:spPr>
          <a:xfrm>
            <a:off x="11045698" y="1790803"/>
            <a:ext cx="849107" cy="849107"/>
          </a:xfrm>
          <a:prstGeom prst="ellipse">
            <a:avLst/>
          </a:prstGeom>
          <a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297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10422</TotalTime>
  <Words>154</Words>
  <Application>Microsoft Office PowerPoint</Application>
  <PresentationFormat>Widescreen</PresentationFormat>
  <Paragraphs>44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Avenir Book</vt:lpstr>
      <vt:lpstr>Calibri</vt:lpstr>
      <vt:lpstr>Calibri Light</vt:lpstr>
      <vt:lpstr>Office Theme</vt:lpstr>
      <vt:lpstr>1_Office Theme</vt:lpstr>
      <vt:lpstr>PowerPoint Presentation</vt:lpstr>
      <vt:lpstr>Market and Opportunity</vt:lpstr>
      <vt:lpstr>Challenges</vt:lpstr>
      <vt:lpstr>Innovations</vt:lpstr>
      <vt:lpstr>Proof-of-Concept and Validation</vt:lpstr>
      <vt:lpstr>Impact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SensiFloss</dc:title>
  <dc:creator>Guoqing Fu</dc:creator>
  <cp:lastModifiedBy>Atul Sharma</cp:lastModifiedBy>
  <cp:revision>87</cp:revision>
  <dcterms:created xsi:type="dcterms:W3CDTF">2025-10-01T14:15:26Z</dcterms:created>
  <dcterms:modified xsi:type="dcterms:W3CDTF">2025-12-15T15:34:59Z</dcterms:modified>
</cp:coreProperties>
</file>